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2" r:id="rId2"/>
    <p:sldMasterId id="2147483735" r:id="rId3"/>
  </p:sldMasterIdLst>
  <p:notesMasterIdLst>
    <p:notesMasterId r:id="rId44"/>
  </p:notesMasterIdLst>
  <p:sldIdLst>
    <p:sldId id="296" r:id="rId4"/>
    <p:sldId id="256" r:id="rId5"/>
    <p:sldId id="284" r:id="rId6"/>
    <p:sldId id="258" r:id="rId7"/>
    <p:sldId id="285" r:id="rId8"/>
    <p:sldId id="259" r:id="rId9"/>
    <p:sldId id="260" r:id="rId10"/>
    <p:sldId id="261" r:id="rId11"/>
    <p:sldId id="262" r:id="rId12"/>
    <p:sldId id="286" r:id="rId13"/>
    <p:sldId id="263" r:id="rId14"/>
    <p:sldId id="264" r:id="rId15"/>
    <p:sldId id="265" r:id="rId16"/>
    <p:sldId id="287" r:id="rId17"/>
    <p:sldId id="288" r:id="rId18"/>
    <p:sldId id="266" r:id="rId19"/>
    <p:sldId id="267" r:id="rId20"/>
    <p:sldId id="289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90" r:id="rId32"/>
    <p:sldId id="291" r:id="rId33"/>
    <p:sldId id="278" r:id="rId34"/>
    <p:sldId id="279" r:id="rId35"/>
    <p:sldId id="280" r:id="rId36"/>
    <p:sldId id="292" r:id="rId37"/>
    <p:sldId id="293" r:id="rId38"/>
    <p:sldId id="281" r:id="rId39"/>
    <p:sldId id="294" r:id="rId40"/>
    <p:sldId id="282" r:id="rId41"/>
    <p:sldId id="295" r:id="rId42"/>
    <p:sldId id="28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85A67-1912-4621-A6F9-A480519711BF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E6FB-00B6-42F0-B703-F3DAB3E4A3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E6FB-00B6-42F0-B703-F3DAB3E4A32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" Target="../slides/slide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hyperlink" Target="Sistem_pertahanan_tubuh.exe" TargetMode="External"/><Relationship Id="rId3" Type="http://schemas.openxmlformats.org/officeDocument/2006/relationships/slide" Target="../slides/slide30.xml"/><Relationship Id="rId7" Type="http://schemas.openxmlformats.org/officeDocument/2006/relationships/slide" Target="../slides/slide3.xml"/><Relationship Id="rId2" Type="http://schemas.openxmlformats.org/officeDocument/2006/relationships/slide" Target="../slides/slide3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.xml"/><Relationship Id="rId11" Type="http://schemas.openxmlformats.org/officeDocument/2006/relationships/image" Target="../media/image6.png"/><Relationship Id="rId5" Type="http://schemas.openxmlformats.org/officeDocument/2006/relationships/slide" Target="../slides/slide33.xml"/><Relationship Id="rId10" Type="http://schemas.openxmlformats.org/officeDocument/2006/relationships/image" Target="../media/image5.png"/><Relationship Id="rId4" Type="http://schemas.openxmlformats.org/officeDocument/2006/relationships/slide" Target="../slides/slide5.xml"/><Relationship Id="rId9" Type="http://schemas.openxmlformats.org/officeDocument/2006/relationships/slide" Target="../slides/slide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1"/>
          <p:cNvSpPr>
            <a:spLocks noChangeArrowheads="1"/>
          </p:cNvSpPr>
          <p:nvPr/>
        </p:nvSpPr>
        <p:spPr bwMode="auto">
          <a:xfrm>
            <a:off x="1752600" y="558800"/>
            <a:ext cx="7162800" cy="5486400"/>
          </a:xfrm>
          <a:prstGeom prst="rect">
            <a:avLst/>
          </a:prstGeom>
          <a:gradFill rotWithShape="1">
            <a:gsLst>
              <a:gs pos="0">
                <a:srgbClr val="666699">
                  <a:alpha val="75000"/>
                </a:srgbClr>
              </a:gs>
              <a:gs pos="100000">
                <a:srgbClr val="666699">
                  <a:alpha val="84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id-ID" sz="1800">
              <a:latin typeface="Arial" charset="0"/>
            </a:endParaRPr>
          </a:p>
        </p:txBody>
      </p:sp>
      <p:pic>
        <p:nvPicPr>
          <p:cNvPr id="3" name="Picture 2" descr="tourbg"/>
          <p:cNvPicPr>
            <a:picLocks noChangeAspect="1" noChangeArrowheads="1"/>
          </p:cNvPicPr>
          <p:nvPr/>
        </p:nvPicPr>
        <p:blipFill>
          <a:blip r:embed="rId2" cstate="print"/>
          <a:srcRect l="2400" r="1601"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849813" y="6477000"/>
            <a:ext cx="4392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d-ID" sz="1400">
                <a:solidFill>
                  <a:schemeClr val="bg1"/>
                </a:solidFill>
              </a:rPr>
              <a:t>psb-psma </a:t>
            </a:r>
            <a:r>
              <a:rPr lang="en-US" sz="1400">
                <a:solidFill>
                  <a:srgbClr val="FFFF00"/>
                </a:solidFill>
              </a:rPr>
              <a:t>Rela</a:t>
            </a:r>
            <a:r>
              <a:rPr lang="id-ID" sz="1400">
                <a:solidFill>
                  <a:srgbClr val="FFFF00"/>
                </a:solidFill>
              </a:rPr>
              <a:t> berbagi </a:t>
            </a:r>
            <a:r>
              <a:rPr lang="en-US" sz="1400">
                <a:solidFill>
                  <a:srgbClr val="FFFF00"/>
                </a:solidFill>
              </a:rPr>
              <a:t>Ikhlas</a:t>
            </a:r>
            <a:r>
              <a:rPr lang="id-ID" sz="1400">
                <a:solidFill>
                  <a:srgbClr val="FFFF00"/>
                </a:solidFill>
              </a:rPr>
              <a:t> memberi</a:t>
            </a:r>
            <a:endParaRPr lang="en-US" sz="1400">
              <a:solidFill>
                <a:srgbClr val="FFFF00"/>
              </a:solidFill>
            </a:endParaRPr>
          </a:p>
        </p:txBody>
      </p:sp>
      <p:sp>
        <p:nvSpPr>
          <p:cNvPr id="5" name="WordArt 85"/>
          <p:cNvSpPr>
            <a:spLocks noChangeArrowheads="1" noChangeShapeType="1" noTextEdit="1"/>
          </p:cNvSpPr>
          <p:nvPr/>
        </p:nvSpPr>
        <p:spPr bwMode="auto">
          <a:xfrm>
            <a:off x="3400425" y="1033463"/>
            <a:ext cx="3844925" cy="3733800"/>
          </a:xfrm>
          <a:prstGeom prst="rect">
            <a:avLst/>
          </a:prstGeom>
        </p:spPr>
        <p:txBody>
          <a:bodyPr wrap="none" fromWordArt="1">
            <a:prstTxWarp prst="textCirclePour">
              <a:avLst>
                <a:gd name="adj1" fmla="val 10844268"/>
                <a:gd name="adj2" fmla="val 64241"/>
              </a:avLst>
            </a:prstTxWarp>
          </a:bodyPr>
          <a:lstStyle/>
          <a:p>
            <a:r>
              <a:rPr lang="en-US" sz="3600" b="1" kern="10" normalizeH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PUSAT SUMBER BELAJAR </a:t>
            </a:r>
          </a:p>
        </p:txBody>
      </p:sp>
      <p:sp>
        <p:nvSpPr>
          <p:cNvPr id="6" name="WordArt 31"/>
          <p:cNvSpPr>
            <a:spLocks noChangeArrowheads="1" noChangeShapeType="1" noTextEdit="1"/>
          </p:cNvSpPr>
          <p:nvPr/>
        </p:nvSpPr>
        <p:spPr bwMode="auto">
          <a:xfrm>
            <a:off x="2700338" y="5229225"/>
            <a:ext cx="54260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3175">
                  <a:noFill/>
                  <a:round/>
                  <a:headEnd/>
                  <a:tailEnd/>
                </a:ln>
                <a:solidFill>
                  <a:srgbClr val="0066FF"/>
                </a:solidFill>
                <a:latin typeface="Trebuchet MS"/>
              </a:rPr>
              <a:t>www.psb-psma.org</a:t>
            </a:r>
          </a:p>
        </p:txBody>
      </p:sp>
      <p:sp>
        <p:nvSpPr>
          <p:cNvPr id="8" name="WordArt 28"/>
          <p:cNvSpPr>
            <a:spLocks noChangeArrowheads="1" noChangeShapeType="1" noTextEdit="1"/>
          </p:cNvSpPr>
          <p:nvPr/>
        </p:nvSpPr>
        <p:spPr bwMode="auto">
          <a:xfrm>
            <a:off x="2438400" y="6172200"/>
            <a:ext cx="2219325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Harlow Solid Italic"/>
              </a:rPr>
              <a:t>Biologi</a:t>
            </a:r>
          </a:p>
        </p:txBody>
      </p:sp>
      <p:sp>
        <p:nvSpPr>
          <p:cNvPr id="9" name="Text Box 30">
            <a:hlinkClick r:id="rId3" action="ppaction://hlinksldjump" tooltip="Untuk melihat Referensi yang digunakan"/>
          </p:cNvPr>
          <p:cNvSpPr txBox="1">
            <a:spLocks noChangeArrowheads="1"/>
          </p:cNvSpPr>
          <p:nvPr/>
        </p:nvSpPr>
        <p:spPr bwMode="auto">
          <a:xfrm>
            <a:off x="152400" y="4038600"/>
            <a:ext cx="1447800" cy="30480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50000">
                <a:srgbClr val="6666FF"/>
              </a:gs>
              <a:gs pos="100000">
                <a:srgbClr val="3333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id-ID" sz="1400" b="1">
                <a:solidFill>
                  <a:srgbClr val="FFFF00"/>
                </a:solidFill>
                <a:latin typeface="Arial" charset="0"/>
              </a:rPr>
              <a:t>REFERENSI</a:t>
            </a:r>
            <a:endParaRPr lang="en-AU" sz="1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0" name="Text Box 31">
            <a:hlinkClick r:id="rId3" action="ppaction://hlinksldjump" tooltip="Untuk melihat contoh "/>
          </p:cNvPr>
          <p:cNvSpPr txBox="1">
            <a:spLocks noChangeArrowheads="1"/>
          </p:cNvSpPr>
          <p:nvPr/>
        </p:nvSpPr>
        <p:spPr bwMode="auto">
          <a:xfrm>
            <a:off x="152400" y="2971800"/>
            <a:ext cx="1447800" cy="30480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50000">
                <a:srgbClr val="6666FF"/>
              </a:gs>
              <a:gs pos="100000">
                <a:srgbClr val="3333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id-ID" sz="1400" b="1">
                <a:solidFill>
                  <a:srgbClr val="FFFF00"/>
                </a:solidFill>
                <a:latin typeface="Arial" charset="0"/>
              </a:rPr>
              <a:t>  </a:t>
            </a:r>
            <a:r>
              <a:rPr lang="en-US" sz="1400" b="1">
                <a:solidFill>
                  <a:srgbClr val="FFFF00"/>
                </a:solidFill>
                <a:latin typeface="Arial" charset="0"/>
              </a:rPr>
              <a:t>LATIHAN</a:t>
            </a:r>
            <a:endParaRPr lang="en-AU" sz="1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1" name="Text Box 32">
            <a:hlinkClick r:id="rId3" action="ppaction://hlinksldjump" tooltip="Untuk menuju halaman Materi"/>
          </p:cNvPr>
          <p:cNvSpPr txBox="1">
            <a:spLocks noChangeArrowheads="1"/>
          </p:cNvSpPr>
          <p:nvPr/>
        </p:nvSpPr>
        <p:spPr bwMode="auto">
          <a:xfrm>
            <a:off x="152400" y="2438400"/>
            <a:ext cx="1447800" cy="30480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50000">
                <a:srgbClr val="6666FF"/>
              </a:gs>
              <a:gs pos="100000">
                <a:srgbClr val="3333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id-ID" sz="1400" b="1">
                <a:solidFill>
                  <a:srgbClr val="FFFF00"/>
                </a:solidFill>
                <a:latin typeface="Arial" charset="0"/>
              </a:rPr>
              <a:t> MATERI</a:t>
            </a:r>
            <a:endParaRPr lang="en-AU" sz="1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2" name="Text Box 33">
            <a:hlinkClick r:id="rId3" action="ppaction://hlinksldjump" tooltip="Untuk melihat Penyusun Bahan Ajar"/>
          </p:cNvPr>
          <p:cNvSpPr txBox="1">
            <a:spLocks noChangeArrowheads="1"/>
          </p:cNvSpPr>
          <p:nvPr/>
        </p:nvSpPr>
        <p:spPr bwMode="auto">
          <a:xfrm>
            <a:off x="152400" y="4572000"/>
            <a:ext cx="1447800" cy="30480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50000">
                <a:srgbClr val="6666FF"/>
              </a:gs>
              <a:gs pos="100000">
                <a:srgbClr val="3333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id-ID" sz="1400" b="1">
                <a:solidFill>
                  <a:srgbClr val="FFFF00"/>
                </a:solidFill>
                <a:latin typeface="Arial" charset="0"/>
              </a:rPr>
              <a:t>PENYUSUN</a:t>
            </a:r>
            <a:endParaRPr lang="en-AU" sz="1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3" name="Text Box 34">
            <a:hlinkClick r:id="rId3" action="ppaction://hlinksldjump" tooltip="Untuk melihat Indikator "/>
          </p:cNvPr>
          <p:cNvSpPr txBox="1">
            <a:spLocks noChangeArrowheads="1"/>
          </p:cNvSpPr>
          <p:nvPr/>
        </p:nvSpPr>
        <p:spPr bwMode="auto">
          <a:xfrm>
            <a:off x="152400" y="1905000"/>
            <a:ext cx="1447800" cy="30480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50000">
                <a:srgbClr val="6666FF"/>
              </a:gs>
              <a:gs pos="100000">
                <a:srgbClr val="3333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id-ID" sz="1400" b="1">
                <a:solidFill>
                  <a:srgbClr val="FFFF00"/>
                </a:solidFill>
                <a:latin typeface="Arial" charset="0"/>
              </a:rPr>
              <a:t>INDIKATOR</a:t>
            </a:r>
            <a:endParaRPr lang="en-AU" sz="1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4" name="Text Box 35">
            <a:hlinkClick r:id="rId3" action="ppaction://hlinksldjump" tooltip="Untuk melihat SK / KD "/>
          </p:cNvPr>
          <p:cNvSpPr txBox="1">
            <a:spLocks noChangeArrowheads="1"/>
          </p:cNvSpPr>
          <p:nvPr/>
        </p:nvSpPr>
        <p:spPr bwMode="auto">
          <a:xfrm>
            <a:off x="152400" y="1371600"/>
            <a:ext cx="1447800" cy="30480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50000">
                <a:srgbClr val="6666FF"/>
              </a:gs>
              <a:gs pos="100000">
                <a:srgbClr val="3333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id-ID" sz="1400" b="1">
                <a:solidFill>
                  <a:srgbClr val="FFFF00"/>
                </a:solidFill>
                <a:latin typeface="Arial" charset="0"/>
              </a:rPr>
              <a:t>   SK / KD</a:t>
            </a:r>
            <a:endParaRPr lang="en-AU" sz="1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5" name="Text Box 37">
            <a:hlinkClick r:id="rId3" action="ppaction://hlinksldjump" tooltip="Untuk menuju halaman Latihan"/>
          </p:cNvPr>
          <p:cNvSpPr txBox="1">
            <a:spLocks noChangeArrowheads="1"/>
          </p:cNvSpPr>
          <p:nvPr/>
        </p:nvSpPr>
        <p:spPr bwMode="auto">
          <a:xfrm>
            <a:off x="152400" y="3429000"/>
            <a:ext cx="1447800" cy="517525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50000">
                <a:srgbClr val="6666FF"/>
              </a:gs>
              <a:gs pos="100000">
                <a:srgbClr val="3333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id-ID" sz="14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400" b="1">
                <a:solidFill>
                  <a:srgbClr val="FFFF00"/>
                </a:solidFill>
                <a:latin typeface="Arial" charset="0"/>
              </a:rPr>
              <a:t>UJI KOMPETENSI</a:t>
            </a:r>
            <a:endParaRPr lang="en-AU" sz="1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6" name="Rectangle 41"/>
          <p:cNvSpPr>
            <a:spLocks noChangeArrowheads="1"/>
          </p:cNvSpPr>
          <p:nvPr/>
        </p:nvSpPr>
        <p:spPr bwMode="auto">
          <a:xfrm>
            <a:off x="152400" y="685800"/>
            <a:ext cx="1447800" cy="4876800"/>
          </a:xfrm>
          <a:prstGeom prst="rect">
            <a:avLst/>
          </a:prstGeom>
          <a:solidFill>
            <a:srgbClr val="CCCCFF">
              <a:alpha val="5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17" name="Text Box 36">
            <a:hlinkClick r:id="rId4" action="ppaction://hlinksldjump" tooltip="Untuk menuju ke  halaman Judul"/>
          </p:cNvPr>
          <p:cNvSpPr txBox="1">
            <a:spLocks noChangeArrowheads="1"/>
          </p:cNvSpPr>
          <p:nvPr/>
        </p:nvSpPr>
        <p:spPr bwMode="auto">
          <a:xfrm>
            <a:off x="152400" y="762000"/>
            <a:ext cx="1447800" cy="30480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50000">
                <a:srgbClr val="6666FF"/>
              </a:gs>
              <a:gs pos="100000">
                <a:srgbClr val="3333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id-ID" sz="1400" b="1">
                <a:solidFill>
                  <a:srgbClr val="FFFF00"/>
                </a:solidFill>
                <a:latin typeface="Arial" charset="0"/>
              </a:rPr>
              <a:t>  BERANDA</a:t>
            </a:r>
            <a:endParaRPr lang="en-AU" sz="1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8" name="Text Box 38">
            <a:hlinkClick r:id="" action="ppaction://hlinkshowjump?jump=endshow"/>
          </p:cNvPr>
          <p:cNvSpPr txBox="1">
            <a:spLocks noChangeArrowheads="1"/>
          </p:cNvSpPr>
          <p:nvPr/>
        </p:nvSpPr>
        <p:spPr bwMode="auto">
          <a:xfrm>
            <a:off x="152400" y="5105400"/>
            <a:ext cx="1447800" cy="30480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50000">
                <a:srgbClr val="6666FF"/>
              </a:gs>
              <a:gs pos="100000">
                <a:srgbClr val="3333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id-ID" sz="1400" b="1">
                <a:solidFill>
                  <a:srgbClr val="FFFF00"/>
                </a:solidFill>
                <a:latin typeface="Arial" charset="0"/>
              </a:rPr>
              <a:t>SELESAI</a:t>
            </a:r>
            <a:endParaRPr lang="en-AU" sz="1400" b="1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9" name="Picture 192" descr="logo-psb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00" y="6172200"/>
            <a:ext cx="16002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logo dikbud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131C46"/>
              </a:clrFrom>
              <a:clrTo>
                <a:srgbClr val="131C4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0113" y="2205038"/>
            <a:ext cx="12954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B1B17C-1E20-4907-9D2E-EF04C1B5540B}" type="datetimeFigureOut">
              <a:rPr lang="id-ID" smtClean="0"/>
              <a:pPr>
                <a:defRPr/>
              </a:pPr>
              <a:t>10/02/2012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F7536-5162-4EF2-9D21-3429DD74ACB1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1025FD-A313-4CFA-A33E-59636D2C5FEA}" type="datetimeFigureOut">
              <a:rPr lang="en-US" smtClean="0"/>
              <a:pPr>
                <a:defRPr/>
              </a:pPr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1B579-39FF-43FE-858B-CC5CC66829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C9BDF4-0BFE-4142-9F55-81A6E30CCD0C}" type="datetimeFigureOut">
              <a:rPr lang="id-ID" smtClean="0"/>
              <a:pPr>
                <a:defRPr/>
              </a:pPr>
              <a:t>10/02/2012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838FC-5E2C-4223-92EE-E20FFE88C51D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993BB0-81B4-4409-9A2E-EA867A1F25BF}" type="datetimeFigureOut">
              <a:rPr lang="id-ID" smtClean="0"/>
              <a:pPr>
                <a:defRPr/>
              </a:pPr>
              <a:t>10/02/2012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A3BF2-F0CA-40A5-BD38-BB4FB844A85A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54B324-D492-4E36-A2DE-35A6ED47F87B}" type="datetimeFigureOut">
              <a:rPr lang="id-ID" smtClean="0"/>
              <a:pPr>
                <a:defRPr/>
              </a:pPr>
              <a:t>10/02/2012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7AA9F-1C01-4AB0-896E-D91DA416DBCB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EE9A6F-50DA-4F72-88C3-0A701B421B0E}" type="datetimeFigureOut">
              <a:rPr lang="id-ID" smtClean="0"/>
              <a:pPr>
                <a:defRPr/>
              </a:pPr>
              <a:t>10/02/2012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77134-E2F0-4578-BFCC-D5A910B7B155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B3B9-BA91-4ADA-94E7-6B5FFB96FABA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F2FE-084D-47DA-9D47-7D013C9E1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2E962F-34D5-48BF-AA53-AB5813ED9C92}" type="datetimeFigureOut">
              <a:rPr lang="id-ID" smtClean="0"/>
              <a:pPr>
                <a:defRPr/>
              </a:pPr>
              <a:t>10/02/2012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FCFB5-DA06-43D5-A4E5-6E6422C7483C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D6CC2-6411-4D82-BE64-1CDF907531FF}" type="datetimeFigureOut">
              <a:rPr lang="id-ID" smtClean="0"/>
              <a:pPr>
                <a:defRPr/>
              </a:pPr>
              <a:t>10/02/2012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25058-84AC-4617-94B9-41E368828DDD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2DE74A-963C-4E94-8FBE-EE57A5E54341}" type="datetimeFigureOut">
              <a:rPr lang="id-ID" smtClean="0"/>
              <a:pPr>
                <a:defRPr/>
              </a:pPr>
              <a:t>10/02/2012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F0F01-4DBD-411B-A835-D0E1ECAAE3D6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849813" y="6477000"/>
            <a:ext cx="4392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d-ID" sz="1400">
                <a:solidFill>
                  <a:schemeClr val="bg1"/>
                </a:solidFill>
              </a:rPr>
              <a:t>psb-psma </a:t>
            </a:r>
            <a:r>
              <a:rPr lang="id-ID" sz="1400">
                <a:solidFill>
                  <a:srgbClr val="FFFF00"/>
                </a:solidFill>
              </a:rPr>
              <a:t>Ikhlas berbagi rela memberi</a:t>
            </a:r>
            <a:endParaRPr lang="en-US" sz="1400">
              <a:solidFill>
                <a:srgbClr val="FFFF00"/>
              </a:solidFill>
            </a:endParaRPr>
          </a:p>
        </p:txBody>
      </p:sp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152400" y="685800"/>
            <a:ext cx="1447800" cy="4876800"/>
          </a:xfrm>
          <a:prstGeom prst="rect">
            <a:avLst/>
          </a:prstGeom>
          <a:solidFill>
            <a:srgbClr val="CCCCFF">
              <a:alpha val="5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6" name="Text Box 64">
            <a:hlinkClick r:id="rId2" action="ppaction://hlinksldjump" tooltip="Untuk melihat Referensi yang digunakan"/>
          </p:cNvPr>
          <p:cNvSpPr txBox="1">
            <a:spLocks noChangeArrowheads="1"/>
          </p:cNvSpPr>
          <p:nvPr/>
        </p:nvSpPr>
        <p:spPr bwMode="auto">
          <a:xfrm>
            <a:off x="152400" y="4038600"/>
            <a:ext cx="1447800" cy="30480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50000">
                <a:srgbClr val="6666FF"/>
              </a:gs>
              <a:gs pos="100000">
                <a:srgbClr val="3333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id-ID" sz="1400" b="1">
                <a:solidFill>
                  <a:srgbClr val="FFFF00"/>
                </a:solidFill>
                <a:latin typeface="Arial" charset="0"/>
              </a:rPr>
              <a:t>REFERENSI</a:t>
            </a:r>
            <a:endParaRPr lang="en-AU" sz="1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" name="Text Box 65">
            <a:hlinkClick r:id="rId3" action="ppaction://hlinksldjump" tooltip="Untuk melihat contoh "/>
          </p:cNvPr>
          <p:cNvSpPr txBox="1">
            <a:spLocks noChangeArrowheads="1"/>
          </p:cNvSpPr>
          <p:nvPr/>
        </p:nvSpPr>
        <p:spPr bwMode="auto">
          <a:xfrm>
            <a:off x="152400" y="2971800"/>
            <a:ext cx="1447800" cy="30480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50000">
                <a:srgbClr val="6666FF"/>
              </a:gs>
              <a:gs pos="100000">
                <a:srgbClr val="3333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id-ID" sz="1400" b="1">
                <a:solidFill>
                  <a:srgbClr val="FFFF00"/>
                </a:solidFill>
                <a:latin typeface="Arial" charset="0"/>
              </a:rPr>
              <a:t>  </a:t>
            </a:r>
            <a:r>
              <a:rPr lang="en-US" sz="1400" b="1">
                <a:solidFill>
                  <a:srgbClr val="FFFF00"/>
                </a:solidFill>
                <a:latin typeface="Arial" charset="0"/>
              </a:rPr>
              <a:t>LATIHAN</a:t>
            </a:r>
            <a:endParaRPr lang="en-AU" sz="1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8" name="Text Box 66">
            <a:hlinkClick r:id="rId4" action="ppaction://hlinksldjump" tooltip="Untuk menuju halaman Materi"/>
          </p:cNvPr>
          <p:cNvSpPr txBox="1">
            <a:spLocks noChangeArrowheads="1"/>
          </p:cNvSpPr>
          <p:nvPr/>
        </p:nvSpPr>
        <p:spPr bwMode="auto">
          <a:xfrm>
            <a:off x="152400" y="2438400"/>
            <a:ext cx="1447800" cy="30480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50000">
                <a:srgbClr val="6666FF"/>
              </a:gs>
              <a:gs pos="100000">
                <a:srgbClr val="3333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id-ID" sz="1400" b="1">
                <a:solidFill>
                  <a:srgbClr val="FFFF00"/>
                </a:solidFill>
                <a:latin typeface="Arial" charset="0"/>
              </a:rPr>
              <a:t> MATERI</a:t>
            </a:r>
            <a:endParaRPr lang="en-AU" sz="1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" name="Text Box 67">
            <a:hlinkClick r:id="rId5" action="ppaction://hlinksldjump" tooltip="Untuk melihat Penyusun Bahan Ajar"/>
          </p:cNvPr>
          <p:cNvSpPr txBox="1">
            <a:spLocks noChangeArrowheads="1"/>
          </p:cNvSpPr>
          <p:nvPr/>
        </p:nvSpPr>
        <p:spPr bwMode="auto">
          <a:xfrm>
            <a:off x="152400" y="4572000"/>
            <a:ext cx="1447800" cy="30480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50000">
                <a:srgbClr val="6666FF"/>
              </a:gs>
              <a:gs pos="100000">
                <a:srgbClr val="3333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id-ID" sz="1400" b="1">
                <a:solidFill>
                  <a:srgbClr val="FFFF00"/>
                </a:solidFill>
                <a:latin typeface="Arial" charset="0"/>
              </a:rPr>
              <a:t>PENYUSUN</a:t>
            </a:r>
            <a:endParaRPr lang="en-AU" sz="1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0" name="Text Box 68">
            <a:hlinkClick r:id="rId6" action="ppaction://hlinksldjump" tooltip="Untuk melihat Indikator "/>
          </p:cNvPr>
          <p:cNvSpPr txBox="1">
            <a:spLocks noChangeArrowheads="1"/>
          </p:cNvSpPr>
          <p:nvPr/>
        </p:nvSpPr>
        <p:spPr bwMode="auto">
          <a:xfrm>
            <a:off x="152400" y="1905000"/>
            <a:ext cx="1447800" cy="30480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50000">
                <a:srgbClr val="6666FF"/>
              </a:gs>
              <a:gs pos="100000">
                <a:srgbClr val="3333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id-ID" sz="1400" b="1">
                <a:solidFill>
                  <a:srgbClr val="FFFF00"/>
                </a:solidFill>
                <a:latin typeface="Arial" charset="0"/>
              </a:rPr>
              <a:t>INDIKATOR</a:t>
            </a:r>
            <a:endParaRPr lang="en-AU" sz="1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1" name="Text Box 69">
            <a:hlinkClick r:id="rId7" action="ppaction://hlinksldjump" tooltip="Untuk melihat SK / KD "/>
          </p:cNvPr>
          <p:cNvSpPr txBox="1">
            <a:spLocks noChangeArrowheads="1"/>
          </p:cNvSpPr>
          <p:nvPr/>
        </p:nvSpPr>
        <p:spPr bwMode="auto">
          <a:xfrm>
            <a:off x="152400" y="1371600"/>
            <a:ext cx="1447800" cy="30480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50000">
                <a:srgbClr val="6666FF"/>
              </a:gs>
              <a:gs pos="100000">
                <a:srgbClr val="3333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id-ID" sz="1400" b="1">
                <a:solidFill>
                  <a:srgbClr val="FFFF00"/>
                </a:solidFill>
                <a:latin typeface="Arial" charset="0"/>
              </a:rPr>
              <a:t>   SK / KD</a:t>
            </a:r>
            <a:endParaRPr lang="en-AU" sz="1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2" name="Text Box 70">
            <a:hlinkClick r:id="rId8" action="ppaction://hlinkfile" tooltip="Untuk menuju halaman Latihan"/>
          </p:cNvPr>
          <p:cNvSpPr txBox="1">
            <a:spLocks noChangeArrowheads="1"/>
          </p:cNvSpPr>
          <p:nvPr/>
        </p:nvSpPr>
        <p:spPr bwMode="auto">
          <a:xfrm>
            <a:off x="152400" y="3429000"/>
            <a:ext cx="1447800" cy="517525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50000">
                <a:srgbClr val="6666FF"/>
              </a:gs>
              <a:gs pos="100000">
                <a:srgbClr val="3333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id-ID" sz="14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400" b="1">
                <a:solidFill>
                  <a:srgbClr val="FFFF00"/>
                </a:solidFill>
                <a:latin typeface="Arial" charset="0"/>
              </a:rPr>
              <a:t>UJI KOMPETENSI</a:t>
            </a:r>
            <a:endParaRPr lang="en-AU" sz="1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3" name="Text Box 71">
            <a:hlinkClick r:id="rId9" action="ppaction://hlinksldjump" tooltip="Untuk menuju ke  halaman Judul"/>
          </p:cNvPr>
          <p:cNvSpPr txBox="1">
            <a:spLocks noChangeArrowheads="1"/>
          </p:cNvSpPr>
          <p:nvPr/>
        </p:nvSpPr>
        <p:spPr bwMode="auto">
          <a:xfrm>
            <a:off x="152400" y="762000"/>
            <a:ext cx="1447800" cy="30480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50000">
                <a:srgbClr val="6666FF"/>
              </a:gs>
              <a:gs pos="100000">
                <a:srgbClr val="3333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id-ID" sz="1400" b="1" dirty="0">
                <a:solidFill>
                  <a:srgbClr val="FFFF00"/>
                </a:solidFill>
                <a:latin typeface="Arial" charset="0"/>
              </a:rPr>
              <a:t>  BERANDA</a:t>
            </a:r>
            <a:endParaRPr lang="en-AU" sz="14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4" name="Text Box 72">
            <a:hlinkClick r:id="" action="ppaction://hlinkshowjump?jump=endshow"/>
          </p:cNvPr>
          <p:cNvSpPr txBox="1">
            <a:spLocks noChangeArrowheads="1"/>
          </p:cNvSpPr>
          <p:nvPr/>
        </p:nvSpPr>
        <p:spPr bwMode="auto">
          <a:xfrm>
            <a:off x="152400" y="5105400"/>
            <a:ext cx="1447800" cy="30480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50000">
                <a:srgbClr val="6666FF"/>
              </a:gs>
              <a:gs pos="100000">
                <a:srgbClr val="3333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id-ID" sz="1400" b="1">
                <a:solidFill>
                  <a:srgbClr val="FFFF00"/>
                </a:solidFill>
                <a:latin typeface="Arial" charset="0"/>
              </a:rPr>
              <a:t>SELESAI</a:t>
            </a:r>
            <a:endParaRPr lang="en-AU" sz="1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5" name="Rectangle 41"/>
          <p:cNvSpPr>
            <a:spLocks noChangeArrowheads="1"/>
          </p:cNvSpPr>
          <p:nvPr/>
        </p:nvSpPr>
        <p:spPr bwMode="auto">
          <a:xfrm>
            <a:off x="1752600" y="609600"/>
            <a:ext cx="7162800" cy="5486400"/>
          </a:xfrm>
          <a:prstGeom prst="rect">
            <a:avLst/>
          </a:prstGeom>
          <a:gradFill rotWithShape="1">
            <a:gsLst>
              <a:gs pos="0">
                <a:srgbClr val="666699">
                  <a:alpha val="75000"/>
                </a:srgbClr>
              </a:gs>
              <a:gs pos="100000">
                <a:srgbClr val="666699">
                  <a:alpha val="84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id-ID" sz="1800">
              <a:latin typeface="Arial" charset="0"/>
            </a:endParaRPr>
          </a:p>
        </p:txBody>
      </p:sp>
      <p:pic>
        <p:nvPicPr>
          <p:cNvPr id="17" name="Picture 75" descr="New Picture (2)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93100" y="6140450"/>
            <a:ext cx="28416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6" descr="New Picture (3)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670925" y="6146800"/>
            <a:ext cx="2746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WordArt 78"/>
          <p:cNvSpPr>
            <a:spLocks noChangeArrowheads="1" noChangeShapeType="1" noTextEdit="1"/>
          </p:cNvSpPr>
          <p:nvPr/>
        </p:nvSpPr>
        <p:spPr bwMode="auto">
          <a:xfrm>
            <a:off x="2438400" y="6172200"/>
            <a:ext cx="2219325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Harlow Solid Italic"/>
              </a:rPr>
              <a:t>Biologi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752600" y="609600"/>
            <a:ext cx="7162800" cy="5486400"/>
          </a:xfrm>
          <a:prstGeom prst="rect">
            <a:avLst/>
          </a:prstGeom>
          <a:solidFill>
            <a:schemeClr val="bg1">
              <a:alpha val="84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1413" y="260350"/>
            <a:ext cx="5762625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D4BE37-50E2-4513-A076-A2049352DBA4}" type="datetimeFigureOut">
              <a:rPr lang="id-ID" smtClean="0"/>
              <a:pPr>
                <a:defRPr/>
              </a:pPr>
              <a:t>10/02/2012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D2F4F-9CE5-4C92-828B-366EFCF273C1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41B3B9-BA91-4ADA-94E7-6B5FFB96FABA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57F2FE-084D-47DA-9D47-7D013C9E1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41B3B9-BA91-4ADA-94E7-6B5FFB96FABA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57F2FE-084D-47DA-9D47-7D013C9E1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41B3B9-BA91-4ADA-94E7-6B5FFB96FABA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57F2FE-084D-47DA-9D47-7D013C9E1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41B3B9-BA91-4ADA-94E7-6B5FFB96FABA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57F2FE-084D-47DA-9D47-7D013C9E1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41B3B9-BA91-4ADA-94E7-6B5FFB96FABA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57F2FE-084D-47DA-9D47-7D013C9E1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41B3B9-BA91-4ADA-94E7-6B5FFB96FABA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57F2FE-084D-47DA-9D47-7D013C9E1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86800" y="0"/>
            <a:ext cx="410816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86800" y="0"/>
            <a:ext cx="410816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ernard MT Condensed" pitchFamily="18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ernard MT Condensed" pitchFamily="18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ernard MT Condensed" pitchFamily="18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ernard MT Condensed" pitchFamily="18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BF1AD-50D7-415E-BBA3-F5C4850FFCCD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DF77-7342-4656-983B-190A1633C8D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86800" y="0"/>
            <a:ext cx="410816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86800" y="0"/>
            <a:ext cx="410816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med">
    <p:cover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256" y="2560357"/>
            <a:ext cx="3082696" cy="166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6460" y="4236301"/>
            <a:ext cx="3217540" cy="214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2780928"/>
            <a:ext cx="6174300" cy="40770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6" name="Freeform 15"/>
          <p:cNvSpPr/>
          <p:nvPr/>
        </p:nvSpPr>
        <p:spPr>
          <a:xfrm rot="16200000" flipH="1" flipV="1">
            <a:off x="5820936" y="2310225"/>
            <a:ext cx="5664820" cy="981307"/>
          </a:xfrm>
          <a:custGeom>
            <a:avLst/>
            <a:gdLst>
              <a:gd name="connsiteX0" fmla="*/ 0 w 5664820"/>
              <a:gd name="connsiteY0" fmla="*/ 0 h 981307"/>
              <a:gd name="connsiteX1" fmla="*/ 5664820 w 5664820"/>
              <a:gd name="connsiteY1" fmla="*/ 0 h 981307"/>
              <a:gd name="connsiteX2" fmla="*/ 22303 w 5664820"/>
              <a:gd name="connsiteY2" fmla="*/ 981307 h 981307"/>
              <a:gd name="connsiteX3" fmla="*/ 0 w 5664820"/>
              <a:gd name="connsiteY3" fmla="*/ 0 h 98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4820" h="981307">
                <a:moveTo>
                  <a:pt x="0" y="0"/>
                </a:moveTo>
                <a:lnTo>
                  <a:pt x="5664820" y="0"/>
                </a:lnTo>
                <a:lnTo>
                  <a:pt x="22303" y="981307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6"/>
          <p:cNvGrpSpPr/>
          <p:nvPr/>
        </p:nvGrpSpPr>
        <p:grpSpPr>
          <a:xfrm>
            <a:off x="-22303" y="-1"/>
            <a:ext cx="9182069" cy="6887415"/>
            <a:chOff x="-22303" y="-1"/>
            <a:chExt cx="9182069" cy="6887415"/>
          </a:xfrm>
        </p:grpSpPr>
        <p:sp>
          <p:nvSpPr>
            <p:cNvPr id="2" name="Freeform 1"/>
            <p:cNvSpPr/>
            <p:nvPr/>
          </p:nvSpPr>
          <p:spPr>
            <a:xfrm>
              <a:off x="-22303" y="-1"/>
              <a:ext cx="5664820" cy="981307"/>
            </a:xfrm>
            <a:custGeom>
              <a:avLst/>
              <a:gdLst>
                <a:gd name="connsiteX0" fmla="*/ 0 w 5664820"/>
                <a:gd name="connsiteY0" fmla="*/ 0 h 981307"/>
                <a:gd name="connsiteX1" fmla="*/ 5664820 w 5664820"/>
                <a:gd name="connsiteY1" fmla="*/ 0 h 981307"/>
                <a:gd name="connsiteX2" fmla="*/ 22303 w 5664820"/>
                <a:gd name="connsiteY2" fmla="*/ 981307 h 981307"/>
                <a:gd name="connsiteX3" fmla="*/ 0 w 5664820"/>
                <a:gd name="connsiteY3" fmla="*/ 0 h 98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820" h="981307">
                  <a:moveTo>
                    <a:pt x="0" y="0"/>
                  </a:moveTo>
                  <a:lnTo>
                    <a:pt x="5664820" y="0"/>
                  </a:lnTo>
                  <a:lnTo>
                    <a:pt x="22303" y="981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 flipH="1" flipV="1">
              <a:off x="3494946" y="5885602"/>
              <a:ext cx="5664820" cy="981307"/>
            </a:xfrm>
            <a:custGeom>
              <a:avLst/>
              <a:gdLst>
                <a:gd name="connsiteX0" fmla="*/ 0 w 5664820"/>
                <a:gd name="connsiteY0" fmla="*/ 0 h 981307"/>
                <a:gd name="connsiteX1" fmla="*/ 5664820 w 5664820"/>
                <a:gd name="connsiteY1" fmla="*/ 0 h 981307"/>
                <a:gd name="connsiteX2" fmla="*/ 22303 w 5664820"/>
                <a:gd name="connsiteY2" fmla="*/ 981307 h 981307"/>
                <a:gd name="connsiteX3" fmla="*/ 0 w 5664820"/>
                <a:gd name="connsiteY3" fmla="*/ 0 h 98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820" h="981307">
                  <a:moveTo>
                    <a:pt x="0" y="0"/>
                  </a:moveTo>
                  <a:lnTo>
                    <a:pt x="5664820" y="0"/>
                  </a:lnTo>
                  <a:lnTo>
                    <a:pt x="22303" y="981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reeform 5"/>
            <p:cNvSpPr/>
            <p:nvPr/>
          </p:nvSpPr>
          <p:spPr>
            <a:xfrm rot="16200000">
              <a:off x="-2344386" y="3564350"/>
              <a:ext cx="5664820" cy="981307"/>
            </a:xfrm>
            <a:custGeom>
              <a:avLst/>
              <a:gdLst>
                <a:gd name="connsiteX0" fmla="*/ 0 w 5664820"/>
                <a:gd name="connsiteY0" fmla="*/ 0 h 981307"/>
                <a:gd name="connsiteX1" fmla="*/ 5664820 w 5664820"/>
                <a:gd name="connsiteY1" fmla="*/ 0 h 981307"/>
                <a:gd name="connsiteX2" fmla="*/ 22303 w 5664820"/>
                <a:gd name="connsiteY2" fmla="*/ 981307 h 981307"/>
                <a:gd name="connsiteX3" fmla="*/ 0 w 5664820"/>
                <a:gd name="connsiteY3" fmla="*/ 0 h 98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820" h="981307">
                  <a:moveTo>
                    <a:pt x="0" y="0"/>
                  </a:moveTo>
                  <a:lnTo>
                    <a:pt x="5664820" y="0"/>
                  </a:lnTo>
                  <a:lnTo>
                    <a:pt x="22303" y="981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-252536" y="67654"/>
            <a:ext cx="2514600" cy="868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BAB 5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 rot="24735">
            <a:off x="193336" y="1226475"/>
            <a:ext cx="8264735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Sukubanyak</a:t>
            </a:r>
            <a:endParaRPr lang="en-US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557824" y="1214457"/>
            <a:ext cx="8143932" cy="4429097"/>
            <a:chOff x="557824" y="1214457"/>
            <a:chExt cx="8143932" cy="4429097"/>
          </a:xfrm>
        </p:grpSpPr>
        <p:sp>
          <p:nvSpPr>
            <p:cNvPr id="3" name="TextBox 2"/>
            <p:cNvSpPr txBox="1"/>
            <p:nvPr/>
          </p:nvSpPr>
          <p:spPr>
            <a:xfrm>
              <a:off x="557824" y="1214457"/>
              <a:ext cx="8143932" cy="4001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Langkah</a:t>
              </a:r>
              <a:r>
                <a:rPr lang="en-US" sz="28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3</a:t>
              </a:r>
            </a:p>
            <a:p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Kalikan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pada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hasil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langkah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kedua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i="1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i="1" dirty="0" smtClean="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baseline="30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i="1" dirty="0" smtClean="0">
                  <a:latin typeface="Arial" pitchFamily="34" charset="0"/>
                  <a:cs typeface="Arial" pitchFamily="34" charset="0"/>
                </a:rPr>
                <a:t> + 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i="1" dirty="0" smtClean="0">
                  <a:latin typeface="Arial" pitchFamily="34" charset="0"/>
                  <a:cs typeface="Arial" pitchFamily="34" charset="0"/>
                </a:rPr>
                <a:t>  k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+ </a:t>
              </a:r>
              <a:r>
                <a:rPr lang="en-US" i="1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 )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dengan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i="1" dirty="0" smtClean="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kemudian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jumlahkan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hasilnya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dengan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i="1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 .</a:t>
              </a:r>
            </a:p>
            <a:p>
              <a:endParaRPr lang="en-US" dirty="0" smtClean="0">
                <a:latin typeface="Arial" pitchFamily="34" charset="0"/>
                <a:cs typeface="Arial" pitchFamily="34" charset="0"/>
              </a:endParaRPr>
            </a:p>
            <a:p>
              <a:endParaRPr lang="en-US" dirty="0" smtClean="0">
                <a:latin typeface="Arial" pitchFamily="34" charset="0"/>
                <a:cs typeface="Arial" pitchFamily="34" charset="0"/>
              </a:endParaRPr>
            </a:p>
            <a:p>
              <a:endParaRPr lang="en-US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n-US" sz="2800" b="1" dirty="0" err="1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Langkah</a:t>
              </a:r>
              <a:r>
                <a:rPr lang="en-US" sz="28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4</a:t>
              </a:r>
            </a:p>
            <a:p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Kalikan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hasil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pada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langkah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ketiga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i="1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i="1" dirty="0" smtClean="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baseline="30000" dirty="0" smtClean="0"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+ </a:t>
              </a:r>
              <a:r>
                <a:rPr lang="en-US" i="1" dirty="0" smtClean="0">
                  <a:latin typeface="Arial" pitchFamily="34" charset="0"/>
                  <a:cs typeface="Arial" pitchFamily="34" charset="0"/>
                </a:rPr>
                <a:t>a  k</a:t>
              </a:r>
              <a:r>
                <a:rPr lang="en-US" baseline="30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+ </a:t>
              </a:r>
              <a:r>
                <a:rPr lang="en-US" i="1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i="1" dirty="0" smtClean="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+ </a:t>
              </a:r>
              <a:r>
                <a:rPr lang="en-US" i="1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 )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dengan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i="1" dirty="0" smtClean="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kemudian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juamlahkan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hasilnya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dengan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i="1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 .</a:t>
              </a:r>
            </a:p>
            <a:p>
              <a:endParaRPr lang="en-US" dirty="0" smtClean="0">
                <a:latin typeface="Arial" pitchFamily="34" charset="0"/>
                <a:cs typeface="Arial" pitchFamily="34" charset="0"/>
              </a:endParaRPr>
            </a:p>
            <a:p>
              <a:endParaRPr lang="en-US" dirty="0" smtClean="0">
                <a:latin typeface="Arial" pitchFamily="34" charset="0"/>
                <a:cs typeface="Arial" pitchFamily="34" charset="0"/>
              </a:endParaRPr>
            </a:p>
            <a:p>
              <a:endParaRPr lang="en-US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Hasil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perhitungan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pada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langkah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keempat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ini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tidak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laian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dalah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nilai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sukubanyak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214810" y="1835070"/>
              <a:ext cx="269626" cy="283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30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baseline="30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929190" y="1835070"/>
              <a:ext cx="269626" cy="283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30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baseline="30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572132" y="1835070"/>
              <a:ext cx="269626" cy="283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30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baseline="300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03532" y="3591477"/>
              <a:ext cx="269626" cy="283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30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baseline="300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17912" y="3591477"/>
              <a:ext cx="269626" cy="283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30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baseline="300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45078" y="3591477"/>
              <a:ext cx="269626" cy="283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30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baseline="300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86512" y="3591477"/>
              <a:ext cx="269626" cy="283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300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baseline="30000" dirty="0"/>
            </a:p>
          </p:txBody>
        </p:sp>
        <p:grpSp>
          <p:nvGrpSpPr>
            <p:cNvPr id="14" name="Group 16"/>
            <p:cNvGrpSpPr/>
            <p:nvPr/>
          </p:nvGrpSpPr>
          <p:grpSpPr>
            <a:xfrm>
              <a:off x="571472" y="5141208"/>
              <a:ext cx="4889480" cy="502346"/>
              <a:chOff x="7072330" y="20270"/>
              <a:chExt cx="4889480" cy="491313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7072330" y="20270"/>
                <a:ext cx="48894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smtClean="0"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(x)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</a:rPr>
                  <a:t>= a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4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+ 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+ 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</a:rPr>
                  <a:t>a  k</a:t>
                </a:r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+ 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</a:rPr>
                  <a:t>a  k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+ 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</a:rPr>
                  <a:t>a 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untuk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</a:rPr>
                  <a:t>k</a:t>
                </a:r>
                <a:endParaRPr lang="en-US" dirty="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7711502" y="234584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4</a:t>
                </a:r>
                <a:endParaRPr lang="en-US" baseline="30000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8437160" y="234584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lang="en-US" baseline="30000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9104166" y="234584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en-US" baseline="30000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9842610" y="234584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en-US" baseline="30000" dirty="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0473520" y="222552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0</a:t>
                </a:r>
                <a:endParaRPr lang="en-US" baseline="30000" dirty="0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3512462" y="2110344"/>
              <a:ext cx="269626" cy="283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300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baseline="300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98600" y="3865861"/>
              <a:ext cx="269626" cy="283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30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en-US" baseline="30000" dirty="0"/>
            </a:p>
          </p:txBody>
        </p:sp>
        <p:grpSp>
          <p:nvGrpSpPr>
            <p:cNvPr id="19" name="Group 40"/>
            <p:cNvGrpSpPr/>
            <p:nvPr/>
          </p:nvGrpSpPr>
          <p:grpSpPr>
            <a:xfrm>
              <a:off x="2240657" y="2443241"/>
              <a:ext cx="4948438" cy="502346"/>
              <a:chOff x="7072330" y="20270"/>
              <a:chExt cx="4948438" cy="491313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7072330" y="20270"/>
                <a:ext cx="49215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+ 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</a:rPr>
                  <a:t>a  k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+ 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</a:rPr>
                  <a:t>a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</a:rPr>
                  <a:t>k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+ 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</a:rPr>
                  <a:t>a  = a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+ 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+ 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</a:rPr>
                  <a:t>a  k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+ 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7276120" y="234584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4</a:t>
                </a:r>
                <a:endParaRPr lang="en-US" baseline="30000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8003286" y="234584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lang="en-US" baseline="30000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9244382" y="234584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en-US" baseline="30000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8597346" y="234584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en-US" baseline="30000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9715536" y="234584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4</a:t>
                </a:r>
                <a:endParaRPr lang="en-US" baseline="30000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0418638" y="234584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lang="en-US" baseline="30000" dirty="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1144296" y="234584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en-US" baseline="30000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1751142" y="234584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en-US" baseline="30000" dirty="0"/>
              </a:p>
            </p:txBody>
          </p:sp>
        </p:grpSp>
        <p:grpSp>
          <p:nvGrpSpPr>
            <p:cNvPr id="20" name="Group 55"/>
            <p:cNvGrpSpPr/>
            <p:nvPr/>
          </p:nvGrpSpPr>
          <p:grpSpPr>
            <a:xfrm>
              <a:off x="1571604" y="4086304"/>
              <a:ext cx="6377952" cy="502346"/>
              <a:chOff x="7072330" y="20270"/>
              <a:chExt cx="6377952" cy="491313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7072330" y="20270"/>
                <a:ext cx="63610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+ 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</a:rPr>
                  <a:t>a  k</a:t>
                </a:r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+ 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</a:rPr>
                  <a:t>a  k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+ 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</a:rPr>
                  <a:t>a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</a:rPr>
                  <a:t>k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+ 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</a:rPr>
                  <a:t>a  = a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4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+ 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+ 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</a:rPr>
                  <a:t>a  k</a:t>
                </a:r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+ 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</a:rPr>
                  <a:t>a  k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+ 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276120" y="234584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4</a:t>
                </a:r>
                <a:endParaRPr lang="en-US" baseline="30000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003286" y="234584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lang="en-US" baseline="30000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9304542" y="234584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en-US" baseline="30000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693602" y="234584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en-US" baseline="30000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9968208" y="234584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0</a:t>
                </a:r>
                <a:endParaRPr lang="en-US" baseline="30000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0418638" y="234584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4</a:t>
                </a:r>
                <a:endParaRPr lang="en-US" baseline="30000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144296" y="234584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lang="en-US" baseline="30000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1811302" y="234584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en-US" baseline="30000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2549746" y="234584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en-US" baseline="30000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3180656" y="222552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0</a:t>
                </a:r>
                <a:endParaRPr lang="en-US" baseline="30000" dirty="0"/>
              </a:p>
            </p:txBody>
          </p:sp>
        </p:grp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87900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Proses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Perhitungan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Memakai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Bagan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Skema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Freeform 114"/>
          <p:cNvSpPr/>
          <p:nvPr/>
        </p:nvSpPr>
        <p:spPr>
          <a:xfrm>
            <a:off x="1489642" y="3644068"/>
            <a:ext cx="111721" cy="68752"/>
          </a:xfrm>
          <a:custGeom>
            <a:avLst/>
            <a:gdLst>
              <a:gd name="connsiteX0" fmla="*/ 0 w 156410"/>
              <a:gd name="connsiteY0" fmla="*/ 96253 h 96253"/>
              <a:gd name="connsiteX1" fmla="*/ 60157 w 156410"/>
              <a:gd name="connsiteY1" fmla="*/ 0 h 96253"/>
              <a:gd name="connsiteX2" fmla="*/ 156410 w 156410"/>
              <a:gd name="connsiteY2" fmla="*/ 60158 h 96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410" h="96253">
                <a:moveTo>
                  <a:pt x="0" y="96253"/>
                </a:moveTo>
                <a:lnTo>
                  <a:pt x="60157" y="0"/>
                </a:lnTo>
                <a:lnTo>
                  <a:pt x="156410" y="60158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>
            <a:off x="428596" y="3214686"/>
            <a:ext cx="8143932" cy="3062235"/>
            <a:chOff x="428596" y="3214686"/>
            <a:chExt cx="8143932" cy="3062235"/>
          </a:xfrm>
        </p:grpSpPr>
        <p:grpSp>
          <p:nvGrpSpPr>
            <p:cNvPr id="116" name="Group 115"/>
            <p:cNvGrpSpPr/>
            <p:nvPr/>
          </p:nvGrpSpPr>
          <p:grpSpPr>
            <a:xfrm>
              <a:off x="428596" y="3214686"/>
              <a:ext cx="8143932" cy="800219"/>
              <a:chOff x="428596" y="2500306"/>
              <a:chExt cx="8143932" cy="800219"/>
            </a:xfrm>
          </p:grpSpPr>
          <p:sp>
            <p:nvSpPr>
              <p:cNvPr id="112" name="TextBox 111"/>
              <p:cNvSpPr txBox="1"/>
              <p:nvPr/>
            </p:nvSpPr>
            <p:spPr>
              <a:xfrm>
                <a:off x="428596" y="2500306"/>
                <a:ext cx="8143932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b="1" dirty="0" err="1" smtClean="0">
                    <a:solidFill>
                      <a:srgbClr val="00B0F0"/>
                    </a:solidFill>
                    <a:latin typeface="Arial" pitchFamily="34" charset="0"/>
                    <a:cs typeface="Arial" pitchFamily="34" charset="0"/>
                  </a:rPr>
                  <a:t>Catatan</a:t>
                </a:r>
                <a:r>
                  <a:rPr lang="en-US" b="1" dirty="0" smtClean="0">
                    <a:solidFill>
                      <a:srgbClr val="00B0F0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Tanda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       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menyatakan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operasi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“kalian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dengan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”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" name="Arc 113"/>
              <p:cNvSpPr/>
              <p:nvPr/>
            </p:nvSpPr>
            <p:spPr>
              <a:xfrm rot="4249084">
                <a:off x="1050572" y="2732040"/>
                <a:ext cx="357190" cy="663353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428596" y="4214818"/>
              <a:ext cx="8143932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b="1" dirty="0" err="1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Catatan</a:t>
              </a:r>
              <a:r>
                <a:rPr lang="en-US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:</a:t>
              </a:r>
            </a:p>
            <a:p>
              <a:pPr marL="342900" indent="-342900" defTabSz="541338">
                <a:spcBef>
                  <a:spcPts val="1200"/>
                </a:spcBef>
                <a:buAutoNum type="arabicParenBoth"/>
              </a:pP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Metode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substitusi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cocok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untuk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menghitung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nilai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sukubanyak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bentuknya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sedeerhana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nilai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i="1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tidak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terlalu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besar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serta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untuk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nilai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i="1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bilangan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bulat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marL="342900" indent="-342900" defTabSz="541338">
                <a:spcBef>
                  <a:spcPts val="1200"/>
                </a:spcBef>
                <a:buAutoNum type="arabicParenBoth"/>
              </a:pPr>
              <a:r>
                <a:rPr lang="en-US" dirty="0" smtClean="0">
                  <a:latin typeface="Arial" pitchFamily="34" charset="0"/>
                  <a:cs typeface="Arial" pitchFamily="34" charset="0"/>
                </a:rPr>
                <a:t>Cara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bagan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atau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cara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skema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dapat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dipakai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untuk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menghitung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nilai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semua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bentuk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sukubanyak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sembarang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nilai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i="1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smtClean="0">
                  <a:latin typeface="Arial" pitchFamily="34" charset="0"/>
                  <a:cs typeface="Arial" pitchFamily="34" charset="0"/>
                  <a:sym typeface="Symbol"/>
                </a:rPr>
                <a:t> </a:t>
              </a:r>
              <a:r>
                <a:rPr lang="en-US" b="1" i="1" dirty="0" smtClean="0"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. 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31" y="1344536"/>
            <a:ext cx="90392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792189" y="727826"/>
            <a:ext cx="7494587" cy="5058628"/>
            <a:chOff x="357158" y="225568"/>
            <a:chExt cx="7494587" cy="5058628"/>
          </a:xfrm>
        </p:grpSpPr>
        <p:sp>
          <p:nvSpPr>
            <p:cNvPr id="2" name="TextBox 1"/>
            <p:cNvSpPr txBox="1"/>
            <p:nvPr/>
          </p:nvSpPr>
          <p:spPr>
            <a:xfrm>
              <a:off x="357158" y="225568"/>
              <a:ext cx="27146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Contoh</a:t>
              </a:r>
              <a:endPara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57158" y="814312"/>
              <a:ext cx="592935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i="1" dirty="0" smtClean="0">
                  <a:latin typeface="Times" pitchFamily="18" charset="0"/>
                  <a:cs typeface="Arial" pitchFamily="34" charset="0"/>
                </a:rPr>
                <a:t>f</a:t>
              </a:r>
              <a:r>
                <a:rPr lang="en-US" sz="24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4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400" dirty="0" smtClean="0">
                  <a:latin typeface="Times" pitchFamily="18" charset="0"/>
                  <a:cs typeface="Arial" pitchFamily="34" charset="0"/>
                </a:rPr>
                <a:t>) = </a:t>
              </a:r>
              <a:r>
                <a:rPr lang="en-US" sz="24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400" baseline="30000" dirty="0" smtClean="0">
                  <a:latin typeface="Times" pitchFamily="18" charset="0"/>
                  <a:cs typeface="Arial" pitchFamily="34" charset="0"/>
                </a:rPr>
                <a:t>4</a:t>
              </a:r>
              <a:r>
                <a:rPr lang="en-US" sz="2400" dirty="0" smtClean="0">
                  <a:latin typeface="Times" pitchFamily="18" charset="0"/>
                  <a:cs typeface="Arial" pitchFamily="34" charset="0"/>
                </a:rPr>
                <a:t> + 3</a:t>
              </a:r>
              <a:r>
                <a:rPr lang="en-US" sz="24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400" baseline="30000" dirty="0" smtClean="0">
                  <a:latin typeface="Times" pitchFamily="18" charset="0"/>
                  <a:cs typeface="Arial" pitchFamily="34" charset="0"/>
                </a:rPr>
                <a:t>3</a:t>
              </a:r>
              <a:r>
                <a:rPr lang="en-US" sz="2400" dirty="0" smtClean="0">
                  <a:latin typeface="Times" pitchFamily="18" charset="0"/>
                  <a:cs typeface="Arial" pitchFamily="34" charset="0"/>
                </a:rPr>
                <a:t> – 4</a:t>
              </a:r>
              <a:r>
                <a:rPr lang="en-US" sz="24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400" baseline="30000" dirty="0" smtClean="0">
                  <a:latin typeface="Times" pitchFamily="18" charset="0"/>
                  <a:cs typeface="Arial" pitchFamily="34" charset="0"/>
                </a:rPr>
                <a:t>2</a:t>
              </a:r>
              <a:r>
                <a:rPr lang="en-US" sz="2400" i="1" dirty="0" smtClean="0">
                  <a:latin typeface="Times" pitchFamily="18" charset="0"/>
                  <a:cs typeface="Arial" pitchFamily="34" charset="0"/>
                </a:rPr>
                <a:t> </a:t>
              </a:r>
              <a:r>
                <a:rPr lang="en-US" sz="2400" dirty="0" smtClean="0">
                  <a:latin typeface="Times" pitchFamily="18" charset="0"/>
                  <a:cs typeface="Arial" pitchFamily="34" charset="0"/>
                  <a:sym typeface="Symbol"/>
                </a:rPr>
                <a:t> </a:t>
              </a:r>
              <a:r>
                <a:rPr lang="en-US" sz="2400" i="1" dirty="0" smtClean="0">
                  <a:latin typeface="Times" pitchFamily="18" charset="0"/>
                  <a:cs typeface="Arial" pitchFamily="34" charset="0"/>
                  <a:sym typeface="Symbol"/>
                </a:rPr>
                <a:t>x </a:t>
              </a:r>
              <a:r>
                <a:rPr lang="en-US" sz="2400" dirty="0" smtClean="0">
                  <a:latin typeface="Times" pitchFamily="18" charset="0"/>
                  <a:cs typeface="Arial" pitchFamily="34" charset="0"/>
                  <a:sym typeface="Symbol"/>
                </a:rPr>
                <a:t>+</a:t>
              </a:r>
              <a:r>
                <a:rPr lang="en-US" sz="2400" dirty="0" smtClean="0">
                  <a:latin typeface="Times" pitchFamily="18" charset="0"/>
                  <a:cs typeface="Arial" pitchFamily="34" charset="0"/>
                </a:rPr>
                <a:t> 10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  <a:sym typeface="Symbol"/>
                </a:rPr>
                <a:t>untuk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  </a:t>
              </a:r>
              <a:r>
                <a:rPr lang="en-US" sz="2400" i="1" dirty="0" smtClean="0">
                  <a:latin typeface="Times" pitchFamily="18" charset="0"/>
                  <a:cs typeface="Arial" pitchFamily="34" charset="0"/>
                  <a:sym typeface="Symbol"/>
                </a:rPr>
                <a:t>x = </a:t>
              </a:r>
              <a:r>
                <a:rPr lang="en-US" sz="2400" dirty="0" smtClean="0">
                  <a:latin typeface="Times" pitchFamily="18" charset="0"/>
                  <a:cs typeface="Arial" pitchFamily="34" charset="0"/>
                  <a:sym typeface="Symbol"/>
                </a:rPr>
                <a:t>5</a:t>
              </a:r>
              <a:endParaRPr lang="en-US" sz="2400" dirty="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1292256" y="1964898"/>
              <a:ext cx="6559489" cy="2062042"/>
              <a:chOff x="1227221" y="1736290"/>
              <a:chExt cx="6559489" cy="2062042"/>
            </a:xfrm>
          </p:grpSpPr>
          <p:sp>
            <p:nvSpPr>
              <p:cNvPr id="4" name="Freeform 3"/>
              <p:cNvSpPr/>
              <p:nvPr/>
            </p:nvSpPr>
            <p:spPr>
              <a:xfrm>
                <a:off x="1227221" y="1828800"/>
                <a:ext cx="854242" cy="757989"/>
              </a:xfrm>
              <a:custGeom>
                <a:avLst/>
                <a:gdLst>
                  <a:gd name="connsiteX0" fmla="*/ 842211 w 854242"/>
                  <a:gd name="connsiteY0" fmla="*/ 0 h 757989"/>
                  <a:gd name="connsiteX1" fmla="*/ 854242 w 854242"/>
                  <a:gd name="connsiteY1" fmla="*/ 757989 h 757989"/>
                  <a:gd name="connsiteX2" fmla="*/ 0 w 854242"/>
                  <a:gd name="connsiteY2" fmla="*/ 757989 h 757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4242" h="757989">
                    <a:moveTo>
                      <a:pt x="842211" y="0"/>
                    </a:moveTo>
                    <a:lnTo>
                      <a:pt x="854242" y="757989"/>
                    </a:lnTo>
                    <a:lnTo>
                      <a:pt x="0" y="757989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2214546" y="3429000"/>
                <a:ext cx="5572164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9"/>
              <p:cNvGrpSpPr/>
              <p:nvPr/>
            </p:nvGrpSpPr>
            <p:grpSpPr>
              <a:xfrm>
                <a:off x="2453678" y="1736290"/>
                <a:ext cx="357790" cy="512208"/>
                <a:chOff x="2786050" y="4429132"/>
                <a:chExt cx="357790" cy="512208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2786050" y="4429132"/>
                  <a:ext cx="3577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i="1" dirty="0" smtClean="0">
                      <a:latin typeface="Times" pitchFamily="18" charset="0"/>
                      <a:cs typeface="Arial" pitchFamily="34" charset="0"/>
                    </a:rPr>
                    <a:t>a </a:t>
                  </a:r>
                  <a:endParaRPr lang="en-US" dirty="0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2881552" y="4572008"/>
                  <a:ext cx="2616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</a:rPr>
                    <a:t>4</a:t>
                  </a:r>
                  <a:endParaRPr lang="en-US" dirty="0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3500430" y="1736290"/>
                <a:ext cx="357790" cy="512208"/>
                <a:chOff x="2786050" y="4429132"/>
                <a:chExt cx="357790" cy="512208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2786050" y="4429132"/>
                  <a:ext cx="3577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i="1" dirty="0" smtClean="0">
                      <a:latin typeface="Times" pitchFamily="18" charset="0"/>
                      <a:cs typeface="Arial" pitchFamily="34" charset="0"/>
                    </a:rPr>
                    <a:t>a </a:t>
                  </a:r>
                  <a:endParaRPr lang="en-US" dirty="0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2881552" y="4572008"/>
                  <a:ext cx="2616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</a:rPr>
                    <a:t>3</a:t>
                  </a:r>
                  <a:endParaRPr lang="en-US" dirty="0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4643438" y="1736290"/>
                <a:ext cx="357790" cy="512208"/>
                <a:chOff x="2786050" y="4429132"/>
                <a:chExt cx="357790" cy="512208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2786050" y="4429132"/>
                  <a:ext cx="3577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i="1" dirty="0" smtClean="0">
                      <a:latin typeface="Times" pitchFamily="18" charset="0"/>
                      <a:cs typeface="Arial" pitchFamily="34" charset="0"/>
                    </a:rPr>
                    <a:t>a </a:t>
                  </a:r>
                  <a:endParaRPr lang="en-US" dirty="0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2881552" y="4572008"/>
                  <a:ext cx="2616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</a:rPr>
                    <a:t>2</a:t>
                  </a:r>
                  <a:endParaRPr lang="en-US" dirty="0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7000892" y="1736290"/>
                <a:ext cx="357790" cy="512208"/>
                <a:chOff x="2786050" y="4429132"/>
                <a:chExt cx="357790" cy="512208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2786050" y="4429132"/>
                  <a:ext cx="3577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i="1" dirty="0" smtClean="0">
                      <a:latin typeface="Times" pitchFamily="18" charset="0"/>
                      <a:cs typeface="Arial" pitchFamily="34" charset="0"/>
                    </a:rPr>
                    <a:t>a </a:t>
                  </a:r>
                  <a:endParaRPr lang="en-US" dirty="0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2881552" y="4572008"/>
                  <a:ext cx="2616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</a:rPr>
                    <a:t>0</a:t>
                  </a:r>
                  <a:endParaRPr lang="en-US" dirty="0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5715008" y="1736290"/>
                <a:ext cx="357790" cy="512208"/>
                <a:chOff x="2786050" y="4429132"/>
                <a:chExt cx="357790" cy="512208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2786050" y="4429132"/>
                  <a:ext cx="3577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i="1" dirty="0" smtClean="0">
                      <a:latin typeface="Times" pitchFamily="18" charset="0"/>
                      <a:cs typeface="Arial" pitchFamily="34" charset="0"/>
                    </a:rPr>
                    <a:t>a </a:t>
                  </a:r>
                  <a:endParaRPr lang="en-US" dirty="0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2881552" y="4572008"/>
                  <a:ext cx="2616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</a:rPr>
                    <a:t>1</a:t>
                  </a:r>
                  <a:endParaRPr lang="en-US" dirty="0"/>
                </a:p>
              </p:txBody>
            </p:sp>
          </p:grpSp>
          <p:sp>
            <p:nvSpPr>
              <p:cNvPr id="27" name="Rectangle 26"/>
              <p:cNvSpPr/>
              <p:nvPr/>
            </p:nvSpPr>
            <p:spPr>
              <a:xfrm>
                <a:off x="3571868" y="3071810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5</a:t>
                </a:r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500298" y="2203276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1</a:t>
                </a:r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487644" y="2203276"/>
                <a:ext cx="4267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3</a:t>
                </a:r>
                <a:endParaRPr lang="en-US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678780" y="2203276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4</a:t>
                </a:r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678158" y="2203276"/>
                <a:ext cx="4267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1</a:t>
                </a:r>
                <a:endParaRPr lang="en-US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952764" y="2203276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10</a:t>
                </a:r>
                <a:endParaRPr lang="en-US" dirty="0"/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 rot="5400000">
                <a:off x="2215340" y="2999578"/>
                <a:ext cx="857256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ctangle 37"/>
              <p:cNvSpPr/>
              <p:nvPr/>
            </p:nvSpPr>
            <p:spPr>
              <a:xfrm>
                <a:off x="2500298" y="3429000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1</a:t>
                </a:r>
                <a:endParaRPr lang="en-US" dirty="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4666748" y="3071810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10</a:t>
                </a:r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5786446" y="3071810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70</a:t>
                </a:r>
                <a:endParaRPr lang="en-US" dirty="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952764" y="3071810"/>
                <a:ext cx="5309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345</a:t>
                </a:r>
                <a:endParaRPr lang="en-US" dirty="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571868" y="2571744"/>
                <a:ext cx="3145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+</a:t>
                </a:r>
                <a:endParaRPr lang="en-US" dirty="0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714876" y="2571744"/>
                <a:ext cx="3145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+</a:t>
                </a:r>
                <a:endParaRPr lang="en-US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786446" y="2571744"/>
                <a:ext cx="3145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+</a:t>
                </a:r>
                <a:endParaRPr lang="en-US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7072330" y="2571744"/>
                <a:ext cx="3145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+</a:t>
                </a:r>
                <a:endParaRPr lang="en-US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571868" y="3429000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2</a:t>
                </a:r>
                <a:endParaRPr lang="en-US" dirty="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702090" y="3429000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12</a:t>
                </a:r>
                <a:endParaRPr lang="en-US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786446" y="3429000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69</a:t>
                </a:r>
                <a:endParaRPr lang="en-US" dirty="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952764" y="3429000"/>
                <a:ext cx="5309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345</a:t>
                </a:r>
                <a:endParaRPr lang="en-US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714480" y="2190490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5</a:t>
                </a:r>
                <a:endParaRPr lang="en-US" dirty="0"/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2772510" y="3274092"/>
                <a:ext cx="715888" cy="524240"/>
                <a:chOff x="2772510" y="3274092"/>
                <a:chExt cx="715888" cy="524240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2772510" y="3429000"/>
                  <a:ext cx="2904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</a:t>
                  </a:r>
                  <a:endParaRPr lang="en-US" dirty="0"/>
                </a:p>
              </p:txBody>
            </p:sp>
            <p:cxnSp>
              <p:nvCxnSpPr>
                <p:cNvPr id="57" name="Straight Arrow Connector 56"/>
                <p:cNvCxnSpPr/>
                <p:nvPr/>
              </p:nvCxnSpPr>
              <p:spPr>
                <a:xfrm flipV="1">
                  <a:off x="2916894" y="3274092"/>
                  <a:ext cx="571504" cy="35719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oup 58"/>
              <p:cNvGrpSpPr/>
              <p:nvPr/>
            </p:nvGrpSpPr>
            <p:grpSpPr>
              <a:xfrm>
                <a:off x="3929058" y="3274092"/>
                <a:ext cx="715888" cy="524240"/>
                <a:chOff x="2772510" y="3274092"/>
                <a:chExt cx="715888" cy="524240"/>
              </a:xfrm>
            </p:grpSpPr>
            <p:sp>
              <p:nvSpPr>
                <p:cNvPr id="60" name="TextBox 59"/>
                <p:cNvSpPr txBox="1"/>
                <p:nvPr/>
              </p:nvSpPr>
              <p:spPr>
                <a:xfrm>
                  <a:off x="2772510" y="3429000"/>
                  <a:ext cx="2904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</a:t>
                  </a:r>
                  <a:endParaRPr lang="en-US" dirty="0"/>
                </a:p>
              </p:txBody>
            </p:sp>
            <p:cxnSp>
              <p:nvCxnSpPr>
                <p:cNvPr id="61" name="Straight Arrow Connector 60"/>
                <p:cNvCxnSpPr/>
                <p:nvPr/>
              </p:nvCxnSpPr>
              <p:spPr>
                <a:xfrm flipV="1">
                  <a:off x="2916894" y="3274092"/>
                  <a:ext cx="571504" cy="35719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Group 61"/>
              <p:cNvGrpSpPr/>
              <p:nvPr/>
            </p:nvGrpSpPr>
            <p:grpSpPr>
              <a:xfrm>
                <a:off x="5072066" y="3274092"/>
                <a:ext cx="715888" cy="524240"/>
                <a:chOff x="2772510" y="3274092"/>
                <a:chExt cx="715888" cy="524240"/>
              </a:xfrm>
            </p:grpSpPr>
            <p:sp>
              <p:nvSpPr>
                <p:cNvPr id="63" name="TextBox 62"/>
                <p:cNvSpPr txBox="1"/>
                <p:nvPr/>
              </p:nvSpPr>
              <p:spPr>
                <a:xfrm>
                  <a:off x="2772510" y="3429000"/>
                  <a:ext cx="2904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</a:t>
                  </a:r>
                  <a:endParaRPr lang="en-US" dirty="0"/>
                </a:p>
              </p:txBody>
            </p:sp>
            <p:cxnSp>
              <p:nvCxnSpPr>
                <p:cNvPr id="64" name="Straight Arrow Connector 63"/>
                <p:cNvCxnSpPr/>
                <p:nvPr/>
              </p:nvCxnSpPr>
              <p:spPr>
                <a:xfrm flipV="1">
                  <a:off x="2916894" y="3274092"/>
                  <a:ext cx="571504" cy="35719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Group 64"/>
              <p:cNvGrpSpPr/>
              <p:nvPr/>
            </p:nvGrpSpPr>
            <p:grpSpPr>
              <a:xfrm>
                <a:off x="6215074" y="3274092"/>
                <a:ext cx="715888" cy="524240"/>
                <a:chOff x="2772510" y="3274092"/>
                <a:chExt cx="715888" cy="524240"/>
              </a:xfrm>
            </p:grpSpPr>
            <p:sp>
              <p:nvSpPr>
                <p:cNvPr id="66" name="TextBox 65"/>
                <p:cNvSpPr txBox="1"/>
                <p:nvPr/>
              </p:nvSpPr>
              <p:spPr>
                <a:xfrm>
                  <a:off x="2772510" y="3429000"/>
                  <a:ext cx="2904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</a:t>
                  </a:r>
                  <a:endParaRPr lang="en-US" dirty="0"/>
                </a:p>
              </p:txBody>
            </p:sp>
            <p:cxnSp>
              <p:nvCxnSpPr>
                <p:cNvPr id="67" name="Straight Arrow Connector 66"/>
                <p:cNvCxnSpPr/>
                <p:nvPr/>
              </p:nvCxnSpPr>
              <p:spPr>
                <a:xfrm flipV="1">
                  <a:off x="2916894" y="3274092"/>
                  <a:ext cx="571504" cy="35719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5" name="Group 74"/>
            <p:cNvGrpSpPr/>
            <p:nvPr/>
          </p:nvGrpSpPr>
          <p:grpSpPr>
            <a:xfrm>
              <a:off x="2071670" y="4729178"/>
              <a:ext cx="5500726" cy="555018"/>
              <a:chOff x="1785918" y="4465228"/>
              <a:chExt cx="5000660" cy="555018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1785918" y="4572008"/>
                <a:ext cx="50006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0975">
                  <a:spcBef>
                    <a:spcPts val="1200"/>
                  </a:spcBef>
                </a:pP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Tanda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           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menyatakan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“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kalikan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dengan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5” </a:t>
                </a:r>
                <a:endParaRPr lang="en-US" sz="20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2" name="Group 71"/>
              <p:cNvGrpSpPr/>
              <p:nvPr/>
            </p:nvGrpSpPr>
            <p:grpSpPr>
              <a:xfrm>
                <a:off x="2546918" y="4465228"/>
                <a:ext cx="715888" cy="555018"/>
                <a:chOff x="2772510" y="3274092"/>
                <a:chExt cx="715888" cy="555018"/>
              </a:xfrm>
            </p:grpSpPr>
            <p:sp>
              <p:nvSpPr>
                <p:cNvPr id="73" name="TextBox 72"/>
                <p:cNvSpPr txBox="1"/>
                <p:nvPr/>
              </p:nvSpPr>
              <p:spPr>
                <a:xfrm>
                  <a:off x="2772510" y="3429000"/>
                  <a:ext cx="29046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</a:t>
                  </a:r>
                  <a:endParaRPr lang="en-US" sz="2000" dirty="0"/>
                </a:p>
              </p:txBody>
            </p:sp>
            <p:cxnSp>
              <p:nvCxnSpPr>
                <p:cNvPr id="74" name="Straight Arrow Connector 73"/>
                <p:cNvCxnSpPr/>
                <p:nvPr/>
              </p:nvCxnSpPr>
              <p:spPr>
                <a:xfrm flipV="1">
                  <a:off x="2916894" y="3274092"/>
                  <a:ext cx="571504" cy="35719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7" name="TextBox 76"/>
            <p:cNvSpPr txBox="1"/>
            <p:nvPr/>
          </p:nvSpPr>
          <p:spPr>
            <a:xfrm>
              <a:off x="357158" y="1366314"/>
              <a:ext cx="1928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Jawab</a:t>
              </a:r>
              <a:r>
                <a:rPr lang="en-US" sz="24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  <p:sp>
          <p:nvSpPr>
            <p:cNvPr id="78" name="Freeform 77"/>
            <p:cNvSpPr/>
            <p:nvPr/>
          </p:nvSpPr>
          <p:spPr>
            <a:xfrm>
              <a:off x="2310802" y="2032566"/>
              <a:ext cx="5534526" cy="757989"/>
            </a:xfrm>
            <a:custGeom>
              <a:avLst/>
              <a:gdLst>
                <a:gd name="connsiteX0" fmla="*/ 0 w 5534526"/>
                <a:gd name="connsiteY0" fmla="*/ 0 h 757989"/>
                <a:gd name="connsiteX1" fmla="*/ 12031 w 5534526"/>
                <a:gd name="connsiteY1" fmla="*/ 757989 h 757989"/>
                <a:gd name="connsiteX2" fmla="*/ 5534526 w 5534526"/>
                <a:gd name="connsiteY2" fmla="*/ 757989 h 757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34526" h="757989">
                  <a:moveTo>
                    <a:pt x="0" y="0"/>
                  </a:moveTo>
                  <a:lnTo>
                    <a:pt x="12031" y="757989"/>
                  </a:lnTo>
                  <a:lnTo>
                    <a:pt x="5534526" y="757989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539969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Operasi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Antar-sukubanyak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14282" y="1928802"/>
            <a:ext cx="9358378" cy="3286148"/>
            <a:chOff x="214282" y="1928802"/>
            <a:chExt cx="9358378" cy="3286148"/>
          </a:xfrm>
        </p:grpSpPr>
        <p:sp>
          <p:nvSpPr>
            <p:cNvPr id="3" name="TextBox 2"/>
            <p:cNvSpPr txBox="1"/>
            <p:nvPr/>
          </p:nvSpPr>
          <p:spPr>
            <a:xfrm>
              <a:off x="214282" y="1928802"/>
              <a:ext cx="93583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1. </a:t>
              </a:r>
              <a:r>
                <a:rPr lang="en-US" sz="2800" b="1" dirty="0" err="1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Penjumlahan</a:t>
              </a:r>
              <a:r>
                <a:rPr lang="en-US" sz="28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b="1" dirty="0" err="1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Pengurangan</a:t>
              </a:r>
              <a:r>
                <a:rPr lang="en-US" sz="28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b="1" dirty="0" err="1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sz="28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Perkalian</a:t>
              </a:r>
              <a:endParaRPr lang="en-US" sz="28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42910" y="2814293"/>
              <a:ext cx="850109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Misalkan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i="1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800" i="1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)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2800" i="1" dirty="0" smtClean="0">
                  <a:latin typeface="Arial" pitchFamily="34" charset="0"/>
                  <a:cs typeface="Arial" pitchFamily="34" charset="0"/>
                </a:rPr>
                <a:t>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)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masing-masing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merupakan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sukubanyak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berderajat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i="1" dirty="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2800" i="1" dirty="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maka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:</a:t>
              </a:r>
            </a:p>
            <a:p>
              <a:pPr marL="341313" indent="-341313" defTabSz="360363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i="1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800" i="1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) 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  <a:sym typeface="Symbol"/>
                </a:rPr>
                <a:t> </a:t>
              </a:r>
              <a:r>
                <a:rPr lang="en-US" sz="2800" i="1" dirty="0" smtClean="0">
                  <a:latin typeface="Arial" pitchFamily="34" charset="0"/>
                  <a:cs typeface="Arial" pitchFamily="34" charset="0"/>
                </a:rPr>
                <a:t>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800" i="1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)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adalah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sukubanyak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berderajat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maksimum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i="1" dirty="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atau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i="1" dirty="0" smtClean="0">
                  <a:latin typeface="Arial" pitchFamily="34" charset="0"/>
                  <a:cs typeface="Arial" pitchFamily="34" charset="0"/>
                </a:rPr>
                <a:t>n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marL="341313" indent="-341313" defTabSz="360363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i="1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800" i="1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) 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  <a:sym typeface="Symbol"/>
                </a:rPr>
                <a:t> </a:t>
              </a:r>
              <a:r>
                <a:rPr lang="en-US" sz="2800" i="1" dirty="0" smtClean="0">
                  <a:latin typeface="Arial" pitchFamily="34" charset="0"/>
                  <a:cs typeface="Arial" pitchFamily="34" charset="0"/>
                </a:rPr>
                <a:t>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800" i="1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)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adalah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sukubanyak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berderajat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2800" i="1" dirty="0" smtClean="0">
                  <a:latin typeface="Arial" pitchFamily="34" charset="0"/>
                  <a:cs typeface="Arial" pitchFamily="34" charset="0"/>
                </a:rPr>
                <a:t>m + 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n) 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76672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Kesamaan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Sukubanyak</a:t>
            </a:r>
            <a:endParaRPr lang="en-US" sz="28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71472" y="1298646"/>
            <a:ext cx="8429684" cy="5134706"/>
            <a:chOff x="571472" y="1298646"/>
            <a:chExt cx="8429684" cy="5134706"/>
          </a:xfrm>
        </p:grpSpPr>
        <p:sp>
          <p:nvSpPr>
            <p:cNvPr id="3" name="Rectangle 2"/>
            <p:cNvSpPr/>
            <p:nvPr/>
          </p:nvSpPr>
          <p:spPr>
            <a:xfrm>
              <a:off x="642910" y="1298646"/>
              <a:ext cx="150554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latin typeface="Times" pitchFamily="18" charset="0"/>
                  <a:cs typeface="Arial" pitchFamily="34" charset="0"/>
                </a:rPr>
                <a:t>f</a:t>
              </a:r>
              <a:r>
                <a:rPr lang="en-US" sz="24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4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400" dirty="0" smtClean="0">
                  <a:latin typeface="Times" pitchFamily="18" charset="0"/>
                  <a:cs typeface="Arial" pitchFamily="34" charset="0"/>
                </a:rPr>
                <a:t>) </a:t>
              </a:r>
              <a:r>
                <a:rPr lang="en-US" sz="2400" dirty="0" smtClean="0">
                  <a:latin typeface="Times" pitchFamily="18" charset="0"/>
                  <a:cs typeface="Arial" pitchFamily="34" charset="0"/>
                  <a:sym typeface="Symbol"/>
                </a:rPr>
                <a:t> </a:t>
              </a:r>
              <a:r>
                <a:rPr lang="en-US" sz="2400" i="1" dirty="0" smtClean="0">
                  <a:latin typeface="Times" pitchFamily="18" charset="0"/>
                  <a:cs typeface="Arial" pitchFamily="34" charset="0"/>
                  <a:sym typeface="Symbol"/>
                </a:rPr>
                <a:t>g</a:t>
              </a:r>
              <a:r>
                <a:rPr lang="en-US" sz="2400" dirty="0" smtClean="0">
                  <a:latin typeface="Times" pitchFamily="18" charset="0"/>
                  <a:cs typeface="Arial" pitchFamily="34" charset="0"/>
                  <a:sym typeface="Symbol"/>
                </a:rPr>
                <a:t>(</a:t>
              </a:r>
              <a:r>
                <a:rPr lang="en-US" sz="2400" i="1" dirty="0" smtClean="0">
                  <a:latin typeface="Times" pitchFamily="18" charset="0"/>
                  <a:cs typeface="Arial" pitchFamily="34" charset="0"/>
                  <a:sym typeface="Symbol"/>
                </a:rPr>
                <a:t>x</a:t>
              </a:r>
              <a:r>
                <a:rPr lang="en-US" sz="2400" dirty="0" smtClean="0">
                  <a:latin typeface="Times" pitchFamily="18" charset="0"/>
                  <a:cs typeface="Arial" pitchFamily="34" charset="0"/>
                  <a:sym typeface="Symbol"/>
                </a:rPr>
                <a:t>)</a:t>
              </a:r>
              <a:r>
                <a:rPr lang="en-US" sz="2400" dirty="0" smtClean="0">
                  <a:latin typeface="Times" pitchFamily="18" charset="0"/>
                  <a:cs typeface="Arial" pitchFamily="34" charset="0"/>
                </a:rPr>
                <a:t> </a:t>
              </a:r>
              <a:endParaRPr lang="en-US" sz="24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71472" y="1785926"/>
              <a:ext cx="8429684" cy="4647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Misalkan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>
                <a:spcBef>
                  <a:spcPts val="600"/>
                </a:spcBef>
              </a:pPr>
              <a:endParaRPr lang="en-US" dirty="0" smtClean="0"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600"/>
                </a:spcBef>
              </a:pPr>
              <a:endParaRPr lang="en-US" dirty="0" smtClean="0"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600"/>
                </a:spcBef>
              </a:pPr>
              <a:endParaRPr lang="en-US" sz="2000" dirty="0" smtClean="0"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600"/>
                </a:spcBef>
              </a:pPr>
              <a:endParaRPr lang="en-US" sz="2000" dirty="0" smtClean="0"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Jika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i="1" dirty="0" smtClean="0">
                  <a:latin typeface="Times" pitchFamily="18" charset="0"/>
                  <a:cs typeface="Arial" pitchFamily="34" charset="0"/>
                </a:rPr>
                <a:t>f</a:t>
              </a:r>
              <a:r>
                <a:rPr lang="en-US" sz="24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4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400" dirty="0" smtClean="0">
                  <a:latin typeface="Times" pitchFamily="18" charset="0"/>
                  <a:cs typeface="Arial" pitchFamily="34" charset="0"/>
                </a:rPr>
                <a:t>) </a:t>
              </a:r>
              <a:r>
                <a:rPr lang="en-US" sz="2400" dirty="0" smtClean="0">
                  <a:latin typeface="Times" pitchFamily="18" charset="0"/>
                  <a:cs typeface="Arial" pitchFamily="34" charset="0"/>
                  <a:sym typeface="Symbol"/>
                </a:rPr>
                <a:t> </a:t>
              </a:r>
              <a:r>
                <a:rPr lang="en-US" sz="2400" i="1" dirty="0" smtClean="0">
                  <a:latin typeface="Times" pitchFamily="18" charset="0"/>
                  <a:cs typeface="Arial" pitchFamily="34" charset="0"/>
                  <a:sym typeface="Symbol"/>
                </a:rPr>
                <a:t>g</a:t>
              </a:r>
              <a:r>
                <a:rPr lang="en-US" sz="2400" dirty="0" smtClean="0">
                  <a:latin typeface="Times" pitchFamily="18" charset="0"/>
                  <a:cs typeface="Arial" pitchFamily="34" charset="0"/>
                  <a:sym typeface="Symbol"/>
                </a:rPr>
                <a:t>(</a:t>
              </a:r>
              <a:r>
                <a:rPr lang="en-US" sz="2400" i="1" dirty="0" smtClean="0">
                  <a:latin typeface="Times" pitchFamily="18" charset="0"/>
                  <a:cs typeface="Arial" pitchFamily="34" charset="0"/>
                  <a:sym typeface="Symbol"/>
                </a:rPr>
                <a:t>x</a:t>
              </a:r>
              <a:r>
                <a:rPr lang="en-US" sz="2400" dirty="0" smtClean="0">
                  <a:latin typeface="Times" pitchFamily="18" charset="0"/>
                  <a:cs typeface="Arial" pitchFamily="34" charset="0"/>
                  <a:sym typeface="Symbol"/>
                </a:rPr>
                <a:t>)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maka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berlaku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hubungan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:</a:t>
              </a:r>
            </a:p>
            <a:p>
              <a:pPr>
                <a:spcBef>
                  <a:spcPts val="600"/>
                </a:spcBef>
              </a:pPr>
              <a:endParaRPr lang="en-US" dirty="0" smtClean="0"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600"/>
                </a:spcBef>
              </a:pPr>
              <a:endParaRPr lang="en-US" dirty="0" smtClean="0"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Sifat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kesamaan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dua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buah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sukubanyak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di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atas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digunakan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untuk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mencari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nilai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atau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nilai-nilai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dalam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suatu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bentuk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aljabar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belum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diketahui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. Cara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perhitungan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demikian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disebut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sebagai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metode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koefesien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tak-tentu</a:t>
              </a:r>
              <a:r>
                <a:rPr lang="en-US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. 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97798" y="2428868"/>
              <a:ext cx="7404012" cy="501684"/>
              <a:chOff x="597012" y="1571612"/>
              <a:chExt cx="7404012" cy="501684"/>
            </a:xfrm>
          </p:grpSpPr>
          <p:grpSp>
            <p:nvGrpSpPr>
              <p:cNvPr id="6" name="Group 11"/>
              <p:cNvGrpSpPr/>
              <p:nvPr/>
            </p:nvGrpSpPr>
            <p:grpSpPr>
              <a:xfrm>
                <a:off x="1206874" y="1571612"/>
                <a:ext cx="6794150" cy="501684"/>
                <a:chOff x="1928794" y="2857496"/>
                <a:chExt cx="6794150" cy="501684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1928794" y="2857496"/>
                  <a:ext cx="67941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1200"/>
                    </a:spcBef>
                  </a:pPr>
                  <a:r>
                    <a:rPr lang="en-US" i="1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a  x </a:t>
                  </a:r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n</a:t>
                  </a:r>
                  <a:r>
                    <a:rPr lang="en-US" i="1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 </a:t>
                  </a:r>
                  <a:r>
                    <a:rPr lang="en-US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+</a:t>
                  </a:r>
                  <a:r>
                    <a:rPr lang="en-US" i="1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 a      x </a:t>
                  </a:r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n</a:t>
                  </a:r>
                  <a:r>
                    <a:rPr lang="en-US" i="1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 </a:t>
                  </a:r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 1 </a:t>
                  </a:r>
                  <a:r>
                    <a:rPr lang="en-US" dirty="0">
                      <a:latin typeface="Times" pitchFamily="18" charset="0"/>
                      <a:cs typeface="Arial" pitchFamily="34" charset="0"/>
                      <a:sym typeface="Symbol"/>
                    </a:rPr>
                    <a:t> </a:t>
                  </a:r>
                  <a:r>
                    <a:rPr lang="en-US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+ </a:t>
                  </a:r>
                  <a:r>
                    <a:rPr lang="en-US" i="1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a</a:t>
                  </a:r>
                  <a:r>
                    <a:rPr lang="en-US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      </a:t>
                  </a:r>
                  <a:r>
                    <a:rPr lang="en-US" i="1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x </a:t>
                  </a:r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n</a:t>
                  </a:r>
                  <a:r>
                    <a:rPr lang="en-US" i="1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  2</a:t>
                  </a:r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   </a:t>
                  </a:r>
                  <a:r>
                    <a:rPr lang="en-US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+ . . . + </a:t>
                  </a:r>
                  <a:r>
                    <a:rPr lang="en-US" i="1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a</a:t>
                  </a:r>
                  <a:r>
                    <a:rPr lang="en-US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  x</a:t>
                  </a:r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2</a:t>
                  </a:r>
                  <a:r>
                    <a:rPr lang="en-US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 + </a:t>
                  </a:r>
                  <a:r>
                    <a:rPr lang="en-US" i="1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a</a:t>
                  </a:r>
                  <a:r>
                    <a:rPr lang="en-US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  </a:t>
                  </a:r>
                  <a:r>
                    <a:rPr lang="en-US" i="1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x </a:t>
                  </a:r>
                  <a:r>
                    <a:rPr lang="en-US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+</a:t>
                  </a:r>
                  <a:r>
                    <a:rPr lang="en-US" i="1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 a</a:t>
                  </a:r>
                  <a:endParaRPr lang="en-US" i="1" dirty="0">
                    <a:latin typeface="Times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2689794" y="2976308"/>
                  <a:ext cx="54694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i="1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n </a:t>
                  </a:r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 1 </a:t>
                  </a:r>
                  <a:endParaRPr lang="en-US" dirty="0">
                    <a:latin typeface="Times" pitchFamily="18" charset="0"/>
                  </a:endParaRPr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3938000" y="2977062"/>
                  <a:ext cx="54694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i="1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n </a:t>
                  </a:r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 2 </a:t>
                  </a:r>
                  <a:endParaRPr lang="en-US" dirty="0">
                    <a:latin typeface="Times" pitchFamily="18" charset="0"/>
                  </a:endParaRPr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2047606" y="2965030"/>
                  <a:ext cx="2616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i="1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n</a:t>
                  </a:r>
                  <a:endParaRPr lang="en-US" dirty="0">
                    <a:latin typeface="Times" pitchFamily="18" charset="0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5681068" y="2988230"/>
                  <a:ext cx="3000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2 </a:t>
                  </a:r>
                  <a:endParaRPr lang="en-US" dirty="0">
                    <a:latin typeface="Times" pitchFamily="18" charset="0"/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6353426" y="2989848"/>
                  <a:ext cx="3000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1 </a:t>
                  </a:r>
                  <a:endParaRPr lang="en-US" dirty="0">
                    <a:latin typeface="Times" pitchFamily="18" charset="0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6934700" y="2977062"/>
                  <a:ext cx="2696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0</a:t>
                  </a:r>
                  <a:endParaRPr lang="en-US" dirty="0">
                    <a:latin typeface="Times" pitchFamily="18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597012" y="1582890"/>
                <a:ext cx="7505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f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(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x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) = </a:t>
                </a:r>
                <a:endParaRPr lang="en-US" dirty="0">
                  <a:latin typeface="Times" pitchFamily="18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97798" y="3070192"/>
              <a:ext cx="7404012" cy="501684"/>
              <a:chOff x="597012" y="1571612"/>
              <a:chExt cx="7404012" cy="501684"/>
            </a:xfrm>
          </p:grpSpPr>
          <p:grpSp>
            <p:nvGrpSpPr>
              <p:cNvPr id="16" name="Group 11"/>
              <p:cNvGrpSpPr/>
              <p:nvPr/>
            </p:nvGrpSpPr>
            <p:grpSpPr>
              <a:xfrm>
                <a:off x="1206874" y="1571612"/>
                <a:ext cx="6794150" cy="501684"/>
                <a:chOff x="1928794" y="2857496"/>
                <a:chExt cx="6794150" cy="501684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1928794" y="2857496"/>
                  <a:ext cx="67941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1200"/>
                    </a:spcBef>
                  </a:pPr>
                  <a:r>
                    <a:rPr lang="en-US" i="1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b  x </a:t>
                  </a:r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n</a:t>
                  </a:r>
                  <a:r>
                    <a:rPr lang="en-US" i="1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 </a:t>
                  </a:r>
                  <a:r>
                    <a:rPr lang="en-US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+</a:t>
                  </a:r>
                  <a:r>
                    <a:rPr lang="en-US" i="1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 b      x </a:t>
                  </a:r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n</a:t>
                  </a:r>
                  <a:r>
                    <a:rPr lang="en-US" i="1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 </a:t>
                  </a:r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 1 </a:t>
                  </a:r>
                  <a:r>
                    <a:rPr lang="en-US" dirty="0">
                      <a:latin typeface="Times" pitchFamily="18" charset="0"/>
                      <a:cs typeface="Arial" pitchFamily="34" charset="0"/>
                      <a:sym typeface="Symbol"/>
                    </a:rPr>
                    <a:t> </a:t>
                  </a:r>
                  <a:r>
                    <a:rPr lang="en-US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+ </a:t>
                  </a:r>
                  <a:r>
                    <a:rPr lang="en-US" i="1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b</a:t>
                  </a:r>
                  <a:r>
                    <a:rPr lang="en-US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      </a:t>
                  </a:r>
                  <a:r>
                    <a:rPr lang="en-US" i="1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x </a:t>
                  </a:r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n</a:t>
                  </a:r>
                  <a:r>
                    <a:rPr lang="en-US" i="1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  2</a:t>
                  </a:r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   </a:t>
                  </a:r>
                  <a:r>
                    <a:rPr lang="en-US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+ . . . + </a:t>
                  </a:r>
                  <a:r>
                    <a:rPr lang="en-US" i="1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b</a:t>
                  </a:r>
                  <a:r>
                    <a:rPr lang="en-US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  x</a:t>
                  </a:r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2</a:t>
                  </a:r>
                  <a:r>
                    <a:rPr lang="en-US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 + </a:t>
                  </a:r>
                  <a:r>
                    <a:rPr lang="en-US" i="1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b</a:t>
                  </a:r>
                  <a:r>
                    <a:rPr lang="en-US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  </a:t>
                  </a:r>
                  <a:r>
                    <a:rPr lang="en-US" i="1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x </a:t>
                  </a:r>
                  <a:r>
                    <a:rPr lang="en-US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+</a:t>
                  </a:r>
                  <a:r>
                    <a:rPr lang="en-US" i="1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 b</a:t>
                  </a:r>
                  <a:endParaRPr lang="en-US" i="1" dirty="0">
                    <a:latin typeface="Times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2737922" y="2976308"/>
                  <a:ext cx="54694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i="1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n </a:t>
                  </a:r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 1 </a:t>
                  </a:r>
                  <a:endParaRPr lang="en-US" dirty="0">
                    <a:latin typeface="Times" pitchFamily="18" charset="0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3928304" y="2977062"/>
                  <a:ext cx="54694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i="1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n </a:t>
                  </a:r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 2 </a:t>
                  </a:r>
                  <a:endParaRPr lang="en-US" dirty="0">
                    <a:latin typeface="Times" pitchFamily="18" charset="0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2047606" y="2965030"/>
                  <a:ext cx="2616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i="1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n</a:t>
                  </a:r>
                  <a:endParaRPr lang="en-US" dirty="0">
                    <a:latin typeface="Times" pitchFamily="18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693100" y="2988230"/>
                  <a:ext cx="3000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2 </a:t>
                  </a:r>
                  <a:endParaRPr lang="en-US" dirty="0">
                    <a:latin typeface="Times" pitchFamily="18" charset="0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6365458" y="2989848"/>
                  <a:ext cx="3000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1 </a:t>
                  </a:r>
                  <a:endParaRPr lang="en-US" dirty="0">
                    <a:latin typeface="Times" pitchFamily="18" charset="0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6946732" y="2977062"/>
                  <a:ext cx="2696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0</a:t>
                  </a:r>
                  <a:endParaRPr lang="en-US" dirty="0">
                    <a:latin typeface="Times" pitchFamily="18" charset="0"/>
                  </a:endParaRPr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597012" y="1582890"/>
                <a:ext cx="8018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g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(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x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) = </a:t>
                </a:r>
                <a:endParaRPr lang="en-US" dirty="0">
                  <a:latin typeface="Times" pitchFamily="18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72258" y="4286256"/>
              <a:ext cx="7404012" cy="512208"/>
              <a:chOff x="597012" y="1571612"/>
              <a:chExt cx="7404012" cy="512208"/>
            </a:xfrm>
          </p:grpSpPr>
          <p:grpSp>
            <p:nvGrpSpPr>
              <p:cNvPr id="26" name="Group 11"/>
              <p:cNvGrpSpPr/>
              <p:nvPr/>
            </p:nvGrpSpPr>
            <p:grpSpPr>
              <a:xfrm>
                <a:off x="703792" y="1571612"/>
                <a:ext cx="7297232" cy="512208"/>
                <a:chOff x="1425712" y="2857496"/>
                <a:chExt cx="7297232" cy="512208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1928794" y="2857496"/>
                  <a:ext cx="67941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1200"/>
                    </a:spcBef>
                  </a:pPr>
                  <a:r>
                    <a:rPr lang="en-US" b="1" i="1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b   , a      = b</a:t>
                  </a:r>
                  <a:r>
                    <a:rPr lang="en-US" b="1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      </a:t>
                  </a:r>
                  <a:r>
                    <a:rPr lang="en-US" b="1" i="1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, . . . . , a  = b  , a  </a:t>
                  </a:r>
                  <a:r>
                    <a:rPr lang="en-US" b="1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= </a:t>
                  </a:r>
                  <a:r>
                    <a:rPr lang="en-US" b="1" i="1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b  , </a:t>
                  </a:r>
                  <a:r>
                    <a:rPr lang="en-US" b="1" dirty="0" err="1" smtClean="0">
                      <a:latin typeface="Times" pitchFamily="18" charset="0"/>
                      <a:cs typeface="Arial" pitchFamily="34" charset="0"/>
                      <a:sym typeface="Symbol"/>
                    </a:rPr>
                    <a:t>dan</a:t>
                  </a:r>
                  <a:r>
                    <a:rPr lang="en-US" b="1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 </a:t>
                  </a:r>
                  <a:r>
                    <a:rPr lang="en-US" b="1" i="1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a </a:t>
                  </a:r>
                  <a:r>
                    <a:rPr lang="en-US" b="1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 = </a:t>
                  </a:r>
                  <a:r>
                    <a:rPr lang="en-US" b="1" i="1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 b</a:t>
                  </a:r>
                  <a:endParaRPr lang="en-US" b="1" i="1" dirty="0">
                    <a:latin typeface="Times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2401026" y="2976308"/>
                  <a:ext cx="54694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i="1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n </a:t>
                  </a:r>
                  <a:r>
                    <a:rPr lang="en-US" b="1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 1 </a:t>
                  </a:r>
                  <a:endParaRPr lang="en-US" b="1" dirty="0">
                    <a:latin typeface="Times" pitchFamily="18" charset="0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2047606" y="2965030"/>
                  <a:ext cx="2696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i="1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n</a:t>
                  </a:r>
                  <a:endParaRPr lang="en-US" b="1" dirty="0">
                    <a:latin typeface="Times" pitchFamily="18" charset="0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4247890" y="3000372"/>
                  <a:ext cx="3000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2 </a:t>
                  </a:r>
                  <a:endParaRPr lang="en-US" b="1" dirty="0">
                    <a:latin typeface="Times" pitchFamily="18" charset="0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1425712" y="2964276"/>
                  <a:ext cx="2696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i="1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n</a:t>
                  </a:r>
                  <a:endParaRPr lang="en-US" b="1" dirty="0">
                    <a:latin typeface="Times" pitchFamily="18" charset="0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3093604" y="2976308"/>
                  <a:ext cx="54694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i="1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n </a:t>
                  </a:r>
                  <a:r>
                    <a:rPr lang="en-US" b="1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 1 </a:t>
                  </a:r>
                  <a:endParaRPr lang="en-US" b="1" dirty="0">
                    <a:latin typeface="Times" pitchFamily="18" charset="0"/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4676518" y="3000372"/>
                  <a:ext cx="3000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2 </a:t>
                  </a:r>
                  <a:endParaRPr lang="en-US" b="1" dirty="0">
                    <a:latin typeface="Times" pitchFamily="18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5022430" y="3000372"/>
                  <a:ext cx="3000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1 </a:t>
                  </a:r>
                  <a:endParaRPr lang="en-US" b="1" dirty="0">
                    <a:latin typeface="Times" pitchFamily="18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5414962" y="3000372"/>
                  <a:ext cx="3000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1 </a:t>
                  </a:r>
                  <a:endParaRPr lang="en-US" b="1" dirty="0">
                    <a:latin typeface="Times" pitchFamily="18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6167700" y="3000372"/>
                  <a:ext cx="3000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0 </a:t>
                  </a:r>
                  <a:endParaRPr lang="en-US" b="1" dirty="0">
                    <a:latin typeface="Times" pitchFamily="18" charset="0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6653472" y="3000372"/>
                  <a:ext cx="3000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0 </a:t>
                  </a:r>
                  <a:endParaRPr lang="en-US" b="1" dirty="0">
                    <a:latin typeface="Times" pitchFamily="18" charset="0"/>
                  </a:endParaRPr>
                </a:p>
              </p:txBody>
            </p:sp>
          </p:grpSp>
          <p:sp>
            <p:nvSpPr>
              <p:cNvPr id="27" name="Rectangle 26"/>
              <p:cNvSpPr/>
              <p:nvPr/>
            </p:nvSpPr>
            <p:spPr>
              <a:xfrm>
                <a:off x="597012" y="1582890"/>
                <a:ext cx="6607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latin typeface="Times" pitchFamily="18" charset="0"/>
                    <a:cs typeface="Arial" pitchFamily="34" charset="0"/>
                  </a:rPr>
                  <a:t>b  </a:t>
                </a:r>
                <a:r>
                  <a:rPr lang="en-US" b="1" dirty="0" smtClean="0">
                    <a:latin typeface="Times" pitchFamily="18" charset="0"/>
                    <a:cs typeface="Arial" pitchFamily="34" charset="0"/>
                  </a:rPr>
                  <a:t> = </a:t>
                </a:r>
                <a:endParaRPr lang="en-US" b="1" dirty="0">
                  <a:latin typeface="Times" pitchFamily="18" charset="0"/>
                </a:endParaRPr>
              </a:p>
            </p:txBody>
          </p:sp>
        </p:grpSp>
      </p:grp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63990"/>
            <a:ext cx="76300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II. PEMBAGIAN SUKUBANYAK</a:t>
            </a:r>
            <a:endParaRPr lang="en-US" sz="4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500042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Hubungan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antara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Dibagi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Pembagi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Hasil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Sisa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Pembagian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00034" y="1804754"/>
            <a:ext cx="8143932" cy="1052742"/>
            <a:chOff x="428596" y="1758507"/>
            <a:chExt cx="8143932" cy="1052742"/>
          </a:xfrm>
        </p:grpSpPr>
        <p:sp>
          <p:nvSpPr>
            <p:cNvPr id="4" name="TextBox 3"/>
            <p:cNvSpPr txBox="1"/>
            <p:nvPr/>
          </p:nvSpPr>
          <p:spPr>
            <a:xfrm>
              <a:off x="828154" y="1758507"/>
              <a:ext cx="6646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Yang </a:t>
              </a:r>
              <a:r>
                <a:rPr lang="en-US" sz="2000" b="1" dirty="0" err="1" smtClean="0">
                  <a:latin typeface="Arial" pitchFamily="34" charset="0"/>
                  <a:cs typeface="Arial" pitchFamily="34" charset="0"/>
                </a:rPr>
                <a:t>dibagi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 = </a:t>
              </a:r>
              <a:r>
                <a:rPr lang="en-US" sz="2000" b="1" dirty="0" err="1" smtClean="0">
                  <a:latin typeface="Arial" pitchFamily="34" charset="0"/>
                  <a:cs typeface="Arial" pitchFamily="34" charset="0"/>
                </a:rPr>
                <a:t>pembagi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  <a:sym typeface="Symbol"/>
                </a:rPr>
                <a:t> </a:t>
              </a:r>
              <a:r>
                <a:rPr lang="en-US" sz="2000" b="1" dirty="0" err="1" smtClean="0">
                  <a:latin typeface="Arial" pitchFamily="34" charset="0"/>
                  <a:cs typeface="Arial" pitchFamily="34" charset="0"/>
                  <a:sym typeface="Symbol"/>
                </a:rPr>
                <a:t>hasil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b="1" dirty="0" err="1" smtClean="0">
                  <a:latin typeface="Arial" pitchFamily="34" charset="0"/>
                  <a:cs typeface="Arial" pitchFamily="34" charset="0"/>
                  <a:sym typeface="Symbol"/>
                </a:rPr>
                <a:t>bagi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  <a:sym typeface="Symbol"/>
                </a:rPr>
                <a:t> + </a:t>
              </a:r>
              <a:r>
                <a:rPr lang="en-US" sz="2000" b="1" dirty="0" err="1" smtClean="0">
                  <a:latin typeface="Arial" pitchFamily="34" charset="0"/>
                  <a:cs typeface="Arial" pitchFamily="34" charset="0"/>
                  <a:sym typeface="Symbol"/>
                </a:rPr>
                <a:t>sisa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b="1" dirty="0" err="1" smtClean="0">
                  <a:latin typeface="Arial" pitchFamily="34" charset="0"/>
                  <a:cs typeface="Arial" pitchFamily="34" charset="0"/>
                  <a:sym typeface="Symbol"/>
                </a:rPr>
                <a:t>pembagian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28596" y="2164918"/>
              <a:ext cx="81439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Misalnya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sukubanyak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smtClean="0">
                  <a:latin typeface="Times" pitchFamily="18" charset="0"/>
                  <a:cs typeface="Arial" pitchFamily="34" charset="0"/>
                </a:rPr>
                <a:t> </a:t>
              </a:r>
              <a:r>
                <a:rPr lang="en-US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baseline="30000" dirty="0" smtClean="0">
                  <a:latin typeface="Times" pitchFamily="18" charset="0"/>
                  <a:cs typeface="Arial" pitchFamily="34" charset="0"/>
                </a:rPr>
                <a:t>3</a:t>
              </a:r>
              <a:r>
                <a:rPr lang="en-US" dirty="0" smtClean="0">
                  <a:latin typeface="Times" pitchFamily="18" charset="0"/>
                  <a:cs typeface="Arial" pitchFamily="34" charset="0"/>
                </a:rPr>
                <a:t> + 4</a:t>
              </a:r>
              <a:r>
                <a:rPr lang="en-US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baseline="30000" dirty="0" smtClean="0">
                  <a:latin typeface="Times" pitchFamily="18" charset="0"/>
                  <a:cs typeface="Arial" pitchFamily="34" charset="0"/>
                </a:rPr>
                <a:t>2</a:t>
              </a:r>
              <a:r>
                <a:rPr lang="en-US" dirty="0" smtClean="0">
                  <a:latin typeface="Times" pitchFamily="18" charset="0"/>
                  <a:cs typeface="Arial" pitchFamily="34" charset="0"/>
                </a:rPr>
                <a:t> – 2</a:t>
              </a:r>
              <a:r>
                <a:rPr lang="en-US" i="1" dirty="0" smtClean="0">
                  <a:latin typeface="Times" pitchFamily="18" charset="0"/>
                  <a:cs typeface="Arial" pitchFamily="34" charset="0"/>
                </a:rPr>
                <a:t>x </a:t>
              </a:r>
              <a:r>
                <a:rPr lang="en-US" dirty="0" smtClean="0">
                  <a:latin typeface="Times" pitchFamily="18" charset="0"/>
                  <a:cs typeface="Arial" pitchFamily="34" charset="0"/>
                  <a:sym typeface="Symbol"/>
                </a:rPr>
                <a:t>+ 4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  <a:sym typeface="Symbol"/>
                </a:rPr>
                <a:t>dibagi</a:t>
              </a:r>
              <a:r>
                <a:rPr lang="en-US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  <a:sym typeface="Symbol"/>
                </a:rPr>
                <a:t>dengan</a:t>
              </a:r>
              <a:r>
                <a:rPr lang="en-US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dirty="0" smtClean="0">
                  <a:latin typeface="Times" pitchFamily="18" charset="0"/>
                  <a:cs typeface="Arial" pitchFamily="34" charset="0"/>
                  <a:sym typeface="Symbol"/>
                </a:rPr>
                <a:t> </a:t>
              </a:r>
              <a:r>
                <a:rPr lang="en-US" i="1" dirty="0" smtClean="0">
                  <a:latin typeface="Times" pitchFamily="18" charset="0"/>
                  <a:cs typeface="Arial" pitchFamily="34" charset="0"/>
                  <a:sym typeface="Symbol"/>
                </a:rPr>
                <a:t>x – </a:t>
              </a:r>
              <a:r>
                <a:rPr lang="en-US" dirty="0" smtClean="0">
                  <a:latin typeface="Times" pitchFamily="18" charset="0"/>
                  <a:cs typeface="Arial" pitchFamily="34" charset="0"/>
                  <a:sym typeface="Symbol"/>
                </a:rPr>
                <a:t>1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  <a:sym typeface="Symbol"/>
                </a:rPr>
                <a:t>diselesaikan</a:t>
              </a:r>
              <a:r>
                <a:rPr lang="en-US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  <a:sym typeface="Symbol"/>
                </a:rPr>
                <a:t>dengan</a:t>
              </a:r>
              <a:r>
                <a:rPr lang="en-US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  <a:sym typeface="Symbol"/>
                </a:rPr>
                <a:t>metode</a:t>
              </a:r>
              <a:r>
                <a:rPr lang="en-US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  <a:sym typeface="Symbol"/>
                </a:rPr>
                <a:t>bersusun</a:t>
              </a:r>
              <a:r>
                <a:rPr lang="en-US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  <a:sym typeface="Symbol"/>
                </a:rPr>
                <a:t>pendek</a:t>
              </a:r>
              <a:r>
                <a:rPr lang="en-US" dirty="0" smtClean="0">
                  <a:latin typeface="Arial" pitchFamily="34" charset="0"/>
                  <a:cs typeface="Arial" pitchFamily="34" charset="0"/>
                  <a:sym typeface="Symbol"/>
                </a:rPr>
                <a:t>.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759356" y="2857496"/>
            <a:ext cx="5670296" cy="3643448"/>
            <a:chOff x="1736852" y="2952244"/>
            <a:chExt cx="5670296" cy="3643448"/>
          </a:xfrm>
        </p:grpSpPr>
        <p:grpSp>
          <p:nvGrpSpPr>
            <p:cNvPr id="50" name="Group 49"/>
            <p:cNvGrpSpPr/>
            <p:nvPr/>
          </p:nvGrpSpPr>
          <p:grpSpPr>
            <a:xfrm>
              <a:off x="1736852" y="2952244"/>
              <a:ext cx="5670296" cy="3643448"/>
              <a:chOff x="1694186" y="3000372"/>
              <a:chExt cx="5670296" cy="364344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500430" y="3574138"/>
                <a:ext cx="12458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x</a:t>
                </a:r>
                <a:r>
                  <a:rPr lang="en-US" i="1" baseline="30000" dirty="0" smtClean="0">
                    <a:latin typeface="Times" pitchFamily="18" charset="0"/>
                    <a:cs typeface="Arial" pitchFamily="34" charset="0"/>
                  </a:rPr>
                  <a:t>2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 + 5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x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 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+ 3 </a:t>
                </a:r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357554" y="3931328"/>
                <a:ext cx="17716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x</a:t>
                </a:r>
                <a:r>
                  <a:rPr lang="en-US" baseline="30000" dirty="0" smtClean="0">
                    <a:latin typeface="Times" pitchFamily="18" charset="0"/>
                    <a:cs typeface="Arial" pitchFamily="34" charset="0"/>
                  </a:rPr>
                  <a:t>3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 + 4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x</a:t>
                </a:r>
                <a:r>
                  <a:rPr lang="en-US" baseline="30000" dirty="0" smtClean="0">
                    <a:latin typeface="Times" pitchFamily="18" charset="0"/>
                    <a:cs typeface="Arial" pitchFamily="34" charset="0"/>
                  </a:rPr>
                  <a:t>2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 – 2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x 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+ 4 </a:t>
                </a:r>
                <a:endParaRPr lang="en-US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583046" y="3880938"/>
                <a:ext cx="577515" cy="745957"/>
              </a:xfrm>
              <a:custGeom>
                <a:avLst/>
                <a:gdLst>
                  <a:gd name="connsiteX0" fmla="*/ 577515 w 577515"/>
                  <a:gd name="connsiteY0" fmla="*/ 0 h 745957"/>
                  <a:gd name="connsiteX1" fmla="*/ 421105 w 577515"/>
                  <a:gd name="connsiteY1" fmla="*/ 385010 h 745957"/>
                  <a:gd name="connsiteX2" fmla="*/ 0 w 577515"/>
                  <a:gd name="connsiteY2" fmla="*/ 745957 h 745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7515" h="745957">
                    <a:moveTo>
                      <a:pt x="577515" y="0"/>
                    </a:moveTo>
                    <a:cubicBezTo>
                      <a:pt x="547436" y="130342"/>
                      <a:pt x="517358" y="260684"/>
                      <a:pt x="421105" y="385010"/>
                    </a:cubicBezTo>
                    <a:cubicBezTo>
                      <a:pt x="324853" y="509336"/>
                      <a:pt x="162426" y="627646"/>
                      <a:pt x="0" y="745957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>
                <a:stCxn id="11" idx="0"/>
              </p:cNvCxnSpPr>
              <p:nvPr/>
            </p:nvCxnSpPr>
            <p:spPr>
              <a:xfrm>
                <a:off x="3160561" y="3880938"/>
                <a:ext cx="2137129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3380864" y="4263700"/>
                <a:ext cx="7857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x</a:t>
                </a:r>
                <a:r>
                  <a:rPr lang="en-US" i="1" baseline="30000" dirty="0" smtClean="0">
                    <a:latin typeface="Times" pitchFamily="18" charset="0"/>
                    <a:cs typeface="Arial" pitchFamily="34" charset="0"/>
                  </a:rPr>
                  <a:t>3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 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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 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x</a:t>
                </a:r>
                <a:r>
                  <a:rPr lang="en-US" baseline="30000" dirty="0" smtClean="0">
                    <a:latin typeface="Times" pitchFamily="18" charset="0"/>
                    <a:cs typeface="Arial" pitchFamily="34" charset="0"/>
                  </a:rPr>
                  <a:t>2</a:t>
                </a:r>
                <a:endParaRPr lang="en-US" baseline="300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106522" y="4359956"/>
                <a:ext cx="3113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</a:t>
                </a:r>
                <a:endParaRPr lang="en-US" dirty="0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3440270" y="4574270"/>
                <a:ext cx="703102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3786182" y="4574270"/>
                <a:ext cx="9396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5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x</a:t>
                </a:r>
                <a:r>
                  <a:rPr lang="en-US" i="1" baseline="30000" dirty="0" smtClean="0">
                    <a:latin typeface="Times" pitchFamily="18" charset="0"/>
                    <a:cs typeface="Arial" pitchFamily="34" charset="0"/>
                  </a:rPr>
                  <a:t>2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 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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 2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x</a:t>
                </a:r>
                <a:endParaRPr lang="en-US" baseline="300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786182" y="4882578"/>
                <a:ext cx="9396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5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x</a:t>
                </a:r>
                <a:r>
                  <a:rPr lang="en-US" i="1" baseline="30000" dirty="0" smtClean="0">
                    <a:latin typeface="Times" pitchFamily="18" charset="0"/>
                    <a:cs typeface="Arial" pitchFamily="34" charset="0"/>
                  </a:rPr>
                  <a:t>2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 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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 5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x</a:t>
                </a:r>
                <a:endParaRPr lang="en-US" baseline="30000" dirty="0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3857620" y="5217212"/>
                <a:ext cx="82116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4643438" y="5002898"/>
                <a:ext cx="3113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</a:t>
                </a:r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357686" y="5228490"/>
                <a:ext cx="7633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3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x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 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+ 4</a:t>
                </a:r>
                <a:endParaRPr lang="en-US" baseline="30000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357686" y="5525520"/>
                <a:ext cx="7633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3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x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 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 4</a:t>
                </a:r>
                <a:endParaRPr lang="en-US" baseline="30000" dirty="0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4429124" y="5860154"/>
                <a:ext cx="71438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/>
              <p:cNvSpPr/>
              <p:nvPr/>
            </p:nvSpPr>
            <p:spPr>
              <a:xfrm>
                <a:off x="5131472" y="5657872"/>
                <a:ext cx="3113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</a:t>
                </a:r>
                <a:endParaRPr lang="en-US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814902" y="5835336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7</a:t>
                </a:r>
                <a:endParaRPr lang="en-US" baseline="30000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928794" y="4002766"/>
                <a:ext cx="6447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x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 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 1</a:t>
                </a:r>
                <a:endParaRPr lang="en-US" baseline="30000" dirty="0"/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 rot="10800000">
                <a:off x="5500694" y="4074204"/>
                <a:ext cx="571504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rot="5400000" flipH="1" flipV="1">
                <a:off x="2036745" y="4524971"/>
                <a:ext cx="35719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rot="5400000">
                <a:off x="3965571" y="3466187"/>
                <a:ext cx="35719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rot="5400000" flipH="1" flipV="1">
                <a:off x="4846137" y="6250007"/>
                <a:ext cx="214314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tangle 45"/>
              <p:cNvSpPr/>
              <p:nvPr/>
            </p:nvSpPr>
            <p:spPr>
              <a:xfrm>
                <a:off x="6000006" y="3893724"/>
                <a:ext cx="13644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  <a:sym typeface="Symbol"/>
                  </a:rPr>
                  <a:t>yang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dibagi</a:t>
                </a:r>
                <a:endParaRPr lang="en-US" dirty="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080196" y="6274488"/>
                <a:ext cx="18004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sisa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pembagian</a:t>
                </a:r>
                <a:endParaRPr lang="en-US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694186" y="4606596"/>
                <a:ext cx="1069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pembagi</a:t>
                </a:r>
                <a:endParaRPr lang="en-US" dirty="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571114" y="3000372"/>
                <a:ext cx="11592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hasil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bagi</a:t>
                </a:r>
                <a:endParaRPr lang="en-US" dirty="0"/>
              </a:p>
            </p:txBody>
          </p:sp>
        </p:grpSp>
        <p:cxnSp>
          <p:nvCxnSpPr>
            <p:cNvPr id="52" name="Straight Arrow Connector 51"/>
            <p:cNvCxnSpPr/>
            <p:nvPr/>
          </p:nvCxnSpPr>
          <p:spPr>
            <a:xfrm rot="5400000">
              <a:off x="4465260" y="4714090"/>
              <a:ext cx="1000132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5400000">
              <a:off x="4251323" y="4392619"/>
              <a:ext cx="500066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76672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Pembagian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Sukubanyak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Pembagi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Berbentuk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Linear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2221048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Cara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membagi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sukubanyak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pembagi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berbentuk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linear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dikenal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Hörner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3143248"/>
            <a:ext cx="814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Pembagian</a:t>
            </a:r>
            <a:r>
              <a:rPr lang="en-US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Sukubanyak</a:t>
            </a:r>
            <a:r>
              <a:rPr lang="en-US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(x – k) </a:t>
            </a:r>
            <a:endParaRPr lang="en-US" sz="2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4409817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Menetukanhasil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pembagian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pembagian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sukubanyak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batuan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skema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dikenak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pembagian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sintetik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Hörner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03063" y="3752379"/>
            <a:ext cx="27895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 = (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x - k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sym typeface="Symbol"/>
              </a:rPr>
              <a:t>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  <a:sym typeface="Symbol"/>
              </a:rPr>
              <a:t>x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sym typeface="Symbol"/>
              </a:rPr>
              <a:t>) +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b="1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428596" y="928670"/>
            <a:ext cx="8358246" cy="4357718"/>
            <a:chOff x="428596" y="928670"/>
            <a:chExt cx="8358246" cy="4357718"/>
          </a:xfrm>
        </p:grpSpPr>
        <p:sp>
          <p:nvSpPr>
            <p:cNvPr id="2" name="TextBox 1"/>
            <p:cNvSpPr txBox="1"/>
            <p:nvPr/>
          </p:nvSpPr>
          <p:spPr>
            <a:xfrm>
              <a:off x="428596" y="928670"/>
              <a:ext cx="11430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Contoh</a:t>
              </a:r>
              <a:endParaRPr lang="en-US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00034" y="2671700"/>
              <a:ext cx="11430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Jawab</a:t>
              </a:r>
              <a:r>
                <a:rPr lang="en-US" sz="20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428596" y="1571612"/>
              <a:ext cx="835824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Tentukan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hasil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bagi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dan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sisa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pada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pembagian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sukubanyak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</a:p>
            <a:p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f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 =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baseline="30000" dirty="0" smtClean="0">
                  <a:latin typeface="Times" pitchFamily="18" charset="0"/>
                  <a:cs typeface="Arial" pitchFamily="34" charset="0"/>
                </a:rPr>
                <a:t>4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+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baseline="30000" dirty="0" smtClean="0">
                  <a:latin typeface="Times" pitchFamily="18" charset="0"/>
                  <a:cs typeface="Arial" pitchFamily="34" charset="0"/>
                </a:rPr>
                <a:t>3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– 2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baseline="30000" dirty="0" smtClean="0">
                  <a:latin typeface="Times" pitchFamily="18" charset="0"/>
                  <a:cs typeface="Arial" pitchFamily="34" charset="0"/>
                </a:rPr>
                <a:t>2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+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+ 2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dengan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+ 2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  </a:t>
              </a:r>
              <a:endParaRPr lang="en-US" sz="2000" dirty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429614" y="3396604"/>
              <a:ext cx="4499840" cy="1270152"/>
              <a:chOff x="2429614" y="4630660"/>
              <a:chExt cx="4499840" cy="1270152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2466474" y="4714885"/>
                <a:ext cx="319576" cy="266190"/>
              </a:xfrm>
              <a:custGeom>
                <a:avLst/>
                <a:gdLst>
                  <a:gd name="connsiteX0" fmla="*/ 288758 w 288758"/>
                  <a:gd name="connsiteY0" fmla="*/ 0 h 216569"/>
                  <a:gd name="connsiteX1" fmla="*/ 288758 w 288758"/>
                  <a:gd name="connsiteY1" fmla="*/ 216569 h 216569"/>
                  <a:gd name="connsiteX2" fmla="*/ 0 w 288758"/>
                  <a:gd name="connsiteY2" fmla="*/ 216569 h 216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758" h="216569">
                    <a:moveTo>
                      <a:pt x="288758" y="0"/>
                    </a:moveTo>
                    <a:lnTo>
                      <a:pt x="288758" y="216569"/>
                    </a:lnTo>
                    <a:lnTo>
                      <a:pt x="0" y="216569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2857489" y="4714884"/>
                <a:ext cx="3940346" cy="266191"/>
              </a:xfrm>
              <a:custGeom>
                <a:avLst/>
                <a:gdLst>
                  <a:gd name="connsiteX0" fmla="*/ 0 w 3922295"/>
                  <a:gd name="connsiteY0" fmla="*/ 0 h 204537"/>
                  <a:gd name="connsiteX1" fmla="*/ 0 w 3922295"/>
                  <a:gd name="connsiteY1" fmla="*/ 204537 h 204537"/>
                  <a:gd name="connsiteX2" fmla="*/ 3922295 w 3922295"/>
                  <a:gd name="connsiteY2" fmla="*/ 204537 h 204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22295" h="204537">
                    <a:moveTo>
                      <a:pt x="0" y="0"/>
                    </a:moveTo>
                    <a:lnTo>
                      <a:pt x="0" y="204537"/>
                    </a:lnTo>
                    <a:lnTo>
                      <a:pt x="3922295" y="204537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2857488" y="5500702"/>
                <a:ext cx="4071966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>
                <a:off x="2953744" y="4630660"/>
                <a:ext cx="3129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latin typeface="Times" pitchFamily="18" charset="0"/>
                    <a:cs typeface="Arial" pitchFamily="34" charset="0"/>
                    <a:sym typeface="Symbol"/>
                  </a:rPr>
                  <a:t>1</a:t>
                </a:r>
                <a:endParaRPr lang="en-US" sz="2000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689172" y="4630660"/>
                <a:ext cx="3129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latin typeface="Times" pitchFamily="18" charset="0"/>
                    <a:cs typeface="Arial" pitchFamily="34" charset="0"/>
                    <a:sym typeface="Symbol"/>
                  </a:rPr>
                  <a:t>1</a:t>
                </a:r>
                <a:endParaRPr lang="en-US" sz="2000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424600" y="4630660"/>
                <a:ext cx="4539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latin typeface="Times" pitchFamily="18" charset="0"/>
                    <a:cs typeface="Arial" pitchFamily="34" charset="0"/>
                    <a:sym typeface="Symbol"/>
                  </a:rPr>
                  <a:t>2</a:t>
                </a:r>
                <a:endParaRPr lang="en-US" sz="20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353294" y="4630660"/>
                <a:ext cx="3129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latin typeface="Times" pitchFamily="18" charset="0"/>
                    <a:cs typeface="Arial" pitchFamily="34" charset="0"/>
                    <a:sym typeface="Symbol"/>
                  </a:rPr>
                  <a:t>1</a:t>
                </a:r>
                <a:endParaRPr lang="en-US" sz="20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357950" y="4630660"/>
                <a:ext cx="3129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latin typeface="Times" pitchFamily="18" charset="0"/>
                    <a:cs typeface="Arial" pitchFamily="34" charset="0"/>
                    <a:sym typeface="Symbol"/>
                  </a:rPr>
                  <a:t>2</a:t>
                </a:r>
                <a:endParaRPr lang="en-US" sz="20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953744" y="5500702"/>
                <a:ext cx="3129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latin typeface="Times" pitchFamily="18" charset="0"/>
                    <a:cs typeface="Arial" pitchFamily="34" charset="0"/>
                    <a:sym typeface="Symbol"/>
                  </a:rPr>
                  <a:t>1</a:t>
                </a:r>
                <a:endParaRPr lang="en-US" sz="20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592916" y="5199902"/>
                <a:ext cx="4539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latin typeface="Times" pitchFamily="18" charset="0"/>
                    <a:cs typeface="Arial" pitchFamily="34" charset="0"/>
                    <a:sym typeface="Symbol"/>
                  </a:rPr>
                  <a:t>2</a:t>
                </a:r>
                <a:endParaRPr lang="en-US" sz="20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572000" y="5199902"/>
                <a:ext cx="3129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latin typeface="Times" pitchFamily="18" charset="0"/>
                    <a:cs typeface="Arial" pitchFamily="34" charset="0"/>
                    <a:sym typeface="Symbol"/>
                  </a:rPr>
                  <a:t>2</a:t>
                </a:r>
                <a:endParaRPr lang="en-US" sz="20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353294" y="5202164"/>
                <a:ext cx="3129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latin typeface="Times" pitchFamily="18" charset="0"/>
                    <a:cs typeface="Arial" pitchFamily="34" charset="0"/>
                    <a:sym typeface="Symbol"/>
                  </a:rPr>
                  <a:t>0</a:t>
                </a:r>
                <a:endParaRPr lang="en-US" sz="2000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285758" y="5199902"/>
                <a:ext cx="4539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latin typeface="Times" pitchFamily="18" charset="0"/>
                    <a:cs typeface="Arial" pitchFamily="34" charset="0"/>
                    <a:sym typeface="Symbol"/>
                  </a:rPr>
                  <a:t>2</a:t>
                </a:r>
                <a:endParaRPr lang="en-US" sz="20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592916" y="5500702"/>
                <a:ext cx="4539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latin typeface="Times" pitchFamily="18" charset="0"/>
                    <a:cs typeface="Arial" pitchFamily="34" charset="0"/>
                    <a:sym typeface="Symbol"/>
                  </a:rPr>
                  <a:t>1</a:t>
                </a:r>
                <a:endParaRPr lang="en-US" sz="20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407586" y="5500702"/>
                <a:ext cx="3129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latin typeface="Times" pitchFamily="18" charset="0"/>
                    <a:cs typeface="Arial" pitchFamily="34" charset="0"/>
                    <a:sym typeface="Symbol"/>
                  </a:rPr>
                  <a:t>0</a:t>
                </a:r>
                <a:endParaRPr lang="en-US" sz="2000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353294" y="5500702"/>
                <a:ext cx="3129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latin typeface="Times" pitchFamily="18" charset="0"/>
                    <a:cs typeface="Arial" pitchFamily="34" charset="0"/>
                    <a:sym typeface="Symbol"/>
                  </a:rPr>
                  <a:t>1</a:t>
                </a:r>
                <a:endParaRPr lang="en-US" sz="2000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572000" y="5500702"/>
                <a:ext cx="3129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latin typeface="Times" pitchFamily="18" charset="0"/>
                    <a:cs typeface="Arial" pitchFamily="34" charset="0"/>
                    <a:sym typeface="Symbol"/>
                  </a:rPr>
                  <a:t>0</a:t>
                </a:r>
                <a:endParaRPr lang="en-US" sz="2000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429614" y="4630660"/>
                <a:ext cx="4539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latin typeface="Times" pitchFamily="18" charset="0"/>
                    <a:cs typeface="Arial" pitchFamily="34" charset="0"/>
                    <a:sym typeface="Symbol"/>
                  </a:rPr>
                  <a:t>2</a:t>
                </a:r>
                <a:endParaRPr lang="en-US" sz="2000" dirty="0"/>
              </a:p>
            </p:txBody>
          </p:sp>
          <p:grpSp>
            <p:nvGrpSpPr>
              <p:cNvPr id="24" name="Group 33"/>
              <p:cNvGrpSpPr/>
              <p:nvPr/>
            </p:nvGrpSpPr>
            <p:grpSpPr>
              <a:xfrm>
                <a:off x="3143240" y="5381890"/>
                <a:ext cx="500066" cy="436206"/>
                <a:chOff x="2428860" y="6250424"/>
                <a:chExt cx="500066" cy="436206"/>
              </a:xfrm>
            </p:grpSpPr>
            <p:sp>
              <p:nvSpPr>
                <p:cNvPr id="38" name="TextBox 28"/>
                <p:cNvSpPr txBox="1"/>
                <p:nvPr/>
              </p:nvSpPr>
              <p:spPr>
                <a:xfrm>
                  <a:off x="2428860" y="6286520"/>
                  <a:ext cx="29046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</a:t>
                  </a:r>
                  <a:endParaRPr lang="en-US" sz="2000" dirty="0"/>
                </a:p>
              </p:txBody>
            </p:sp>
            <p:cxnSp>
              <p:nvCxnSpPr>
                <p:cNvPr id="39" name="Straight Arrow Connector 38"/>
                <p:cNvCxnSpPr/>
                <p:nvPr/>
              </p:nvCxnSpPr>
              <p:spPr>
                <a:xfrm flipV="1">
                  <a:off x="2571736" y="6250424"/>
                  <a:ext cx="357190" cy="21431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34"/>
              <p:cNvGrpSpPr/>
              <p:nvPr/>
            </p:nvGrpSpPr>
            <p:grpSpPr>
              <a:xfrm>
                <a:off x="3918534" y="5393922"/>
                <a:ext cx="500066" cy="436206"/>
                <a:chOff x="2428860" y="6250424"/>
                <a:chExt cx="500066" cy="436206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2428860" y="6286520"/>
                  <a:ext cx="29046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</a:t>
                  </a:r>
                  <a:endParaRPr lang="en-US" sz="2000" dirty="0"/>
                </a:p>
              </p:txBody>
            </p:sp>
            <p:cxnSp>
              <p:nvCxnSpPr>
                <p:cNvPr id="37" name="Straight Arrow Connector 36"/>
                <p:cNvCxnSpPr/>
                <p:nvPr/>
              </p:nvCxnSpPr>
              <p:spPr>
                <a:xfrm flipV="1">
                  <a:off x="2571736" y="6250424"/>
                  <a:ext cx="357190" cy="21431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37"/>
              <p:cNvGrpSpPr/>
              <p:nvPr/>
            </p:nvGrpSpPr>
            <p:grpSpPr>
              <a:xfrm>
                <a:off x="4786314" y="5393922"/>
                <a:ext cx="500066" cy="436206"/>
                <a:chOff x="2428860" y="6250424"/>
                <a:chExt cx="500066" cy="436206"/>
              </a:xfrm>
            </p:grpSpPr>
            <p:sp>
              <p:nvSpPr>
                <p:cNvPr id="34" name="TextBox 33"/>
                <p:cNvSpPr txBox="1"/>
                <p:nvPr/>
              </p:nvSpPr>
              <p:spPr>
                <a:xfrm>
                  <a:off x="2428860" y="6286520"/>
                  <a:ext cx="29046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</a:t>
                  </a:r>
                  <a:endParaRPr lang="en-US" sz="2000" dirty="0"/>
                </a:p>
              </p:txBody>
            </p:sp>
            <p:cxnSp>
              <p:nvCxnSpPr>
                <p:cNvPr id="35" name="Straight Arrow Connector 34"/>
                <p:cNvCxnSpPr/>
                <p:nvPr/>
              </p:nvCxnSpPr>
              <p:spPr>
                <a:xfrm flipV="1">
                  <a:off x="2571736" y="6250424"/>
                  <a:ext cx="357190" cy="21431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oup 40"/>
              <p:cNvGrpSpPr/>
              <p:nvPr/>
            </p:nvGrpSpPr>
            <p:grpSpPr>
              <a:xfrm>
                <a:off x="5715008" y="5393922"/>
                <a:ext cx="500066" cy="436206"/>
                <a:chOff x="2428860" y="6250424"/>
                <a:chExt cx="500066" cy="436206"/>
              </a:xfrm>
            </p:grpSpPr>
            <p:sp>
              <p:nvSpPr>
                <p:cNvPr id="32" name="TextBox 31"/>
                <p:cNvSpPr txBox="1"/>
                <p:nvPr/>
              </p:nvSpPr>
              <p:spPr>
                <a:xfrm>
                  <a:off x="2428860" y="6286520"/>
                  <a:ext cx="29046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</a:t>
                  </a:r>
                  <a:endParaRPr lang="en-US" sz="2000" dirty="0"/>
                </a:p>
              </p:txBody>
            </p:sp>
            <p:cxnSp>
              <p:nvCxnSpPr>
                <p:cNvPr id="33" name="Straight Arrow Connector 32"/>
                <p:cNvCxnSpPr/>
                <p:nvPr/>
              </p:nvCxnSpPr>
              <p:spPr>
                <a:xfrm flipV="1">
                  <a:off x="2571736" y="6250424"/>
                  <a:ext cx="357190" cy="21431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Rectangle 27"/>
              <p:cNvSpPr/>
              <p:nvPr/>
            </p:nvSpPr>
            <p:spPr>
              <a:xfrm>
                <a:off x="3691434" y="4881070"/>
                <a:ext cx="32893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latin typeface="Times" pitchFamily="18" charset="0"/>
                    <a:cs typeface="Arial" pitchFamily="34" charset="0"/>
                  </a:rPr>
                  <a:t>+</a:t>
                </a:r>
                <a:endParaRPr lang="en-US" sz="2000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572000" y="4881070"/>
                <a:ext cx="32893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latin typeface="Times" pitchFamily="18" charset="0"/>
                    <a:cs typeface="Arial" pitchFamily="34" charset="0"/>
                  </a:rPr>
                  <a:t>+</a:t>
                </a:r>
                <a:endParaRPr lang="en-US" sz="2000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357818" y="4881070"/>
                <a:ext cx="32893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latin typeface="Times" pitchFamily="18" charset="0"/>
                    <a:cs typeface="Arial" pitchFamily="34" charset="0"/>
                  </a:rPr>
                  <a:t>+</a:t>
                </a:r>
                <a:endParaRPr lang="en-US" sz="2000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357950" y="4881070"/>
                <a:ext cx="32893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latin typeface="Times" pitchFamily="18" charset="0"/>
                    <a:cs typeface="Arial" pitchFamily="34" charset="0"/>
                  </a:rPr>
                  <a:t>+</a:t>
                </a:r>
                <a:endParaRPr lang="en-US" sz="2000" dirty="0"/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3194059" y="4886278"/>
              <a:ext cx="30380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H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 =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baseline="30000" dirty="0" smtClean="0">
                  <a:latin typeface="Times" pitchFamily="18" charset="0"/>
                  <a:cs typeface="Arial" pitchFamily="34" charset="0"/>
                </a:rPr>
                <a:t>4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+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baseline="30000" dirty="0" smtClean="0">
                  <a:latin typeface="Times" pitchFamily="18" charset="0"/>
                  <a:cs typeface="Arial" pitchFamily="34" charset="0"/>
                </a:rPr>
                <a:t>3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+ 1 </a:t>
              </a:r>
              <a:r>
                <a:rPr lang="en-US" sz="2000" dirty="0" err="1" smtClean="0">
                  <a:latin typeface="Times" pitchFamily="18" charset="0"/>
                  <a:cs typeface="Arial" pitchFamily="34" charset="0"/>
                </a:rPr>
                <a:t>sisa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S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= 0</a:t>
              </a:r>
              <a:endParaRPr lang="en-US" sz="2000" dirty="0"/>
            </a:p>
          </p:txBody>
        </p:sp>
      </p:grp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51914"/>
            <a:ext cx="778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Pembagian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Sukubanyak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(ax + b) </a:t>
            </a:r>
            <a:endParaRPr lang="en-US" sz="28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714348" y="1368466"/>
            <a:ext cx="8143932" cy="4703740"/>
            <a:chOff x="714348" y="1154152"/>
            <a:chExt cx="8143932" cy="4703740"/>
          </a:xfrm>
        </p:grpSpPr>
        <p:grpSp>
          <p:nvGrpSpPr>
            <p:cNvPr id="21" name="Group 20"/>
            <p:cNvGrpSpPr/>
            <p:nvPr/>
          </p:nvGrpSpPr>
          <p:grpSpPr>
            <a:xfrm>
              <a:off x="750408" y="1154152"/>
              <a:ext cx="1607014" cy="631774"/>
              <a:chOff x="1428728" y="1714488"/>
              <a:chExt cx="1607014" cy="631774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428728" y="1857364"/>
                <a:ext cx="7232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Misal</a:t>
                </a:r>
                <a:endParaRPr lang="en-US" dirty="0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2071670" y="1714488"/>
                <a:ext cx="964072" cy="631774"/>
                <a:chOff x="1071538" y="4356940"/>
                <a:chExt cx="964072" cy="631774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1071538" y="4500570"/>
                  <a:ext cx="50045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i="1" dirty="0" smtClean="0">
                      <a:latin typeface="Times" pitchFamily="18" charset="0"/>
                      <a:cs typeface="Arial" pitchFamily="34" charset="0"/>
                    </a:rPr>
                    <a:t>k =</a:t>
                  </a:r>
                  <a:endParaRPr lang="en-US" dirty="0"/>
                </a:p>
              </p:txBody>
            </p:sp>
            <p:grpSp>
              <p:nvGrpSpPr>
                <p:cNvPr id="12" name="Group 11"/>
                <p:cNvGrpSpPr/>
                <p:nvPr/>
              </p:nvGrpSpPr>
              <p:grpSpPr>
                <a:xfrm>
                  <a:off x="1427220" y="4356940"/>
                  <a:ext cx="608390" cy="631774"/>
                  <a:chOff x="2263428" y="4952508"/>
                  <a:chExt cx="608390" cy="631774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2571736" y="4952508"/>
                    <a:ext cx="30008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i="1" dirty="0" smtClean="0">
                        <a:latin typeface="Times" pitchFamily="18" charset="0"/>
                        <a:cs typeface="Arial" pitchFamily="34" charset="0"/>
                      </a:rPr>
                      <a:t>a</a:t>
                    </a:r>
                    <a:endParaRPr lang="en-US" dirty="0"/>
                  </a:p>
                </p:txBody>
              </p:sp>
              <p:sp>
                <p:nvSpPr>
                  <p:cNvPr id="6" name="Rectangle 5"/>
                  <p:cNvSpPr/>
                  <p:nvPr/>
                </p:nvSpPr>
                <p:spPr>
                  <a:xfrm>
                    <a:off x="2571736" y="5214950"/>
                    <a:ext cx="30008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i="1" dirty="0" smtClean="0">
                        <a:latin typeface="Times" pitchFamily="18" charset="0"/>
                        <a:cs typeface="Arial" pitchFamily="34" charset="0"/>
                      </a:rPr>
                      <a:t>b</a:t>
                    </a:r>
                    <a:endParaRPr lang="en-US" dirty="0"/>
                  </a:p>
                </p:txBody>
              </p:sp>
              <p:sp>
                <p:nvSpPr>
                  <p:cNvPr id="9" name="Rectangle 8"/>
                  <p:cNvSpPr/>
                  <p:nvPr/>
                </p:nvSpPr>
                <p:spPr>
                  <a:xfrm>
                    <a:off x="2263428" y="5084106"/>
                    <a:ext cx="31130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 smtClean="0">
                        <a:latin typeface="Times" pitchFamily="18" charset="0"/>
                        <a:cs typeface="Arial" pitchFamily="34" charset="0"/>
                        <a:sym typeface="Symbol"/>
                      </a:rPr>
                      <a:t></a:t>
                    </a:r>
                    <a:endParaRPr lang="en-US" dirty="0"/>
                  </a:p>
                </p:txBody>
              </p:sp>
              <p:cxnSp>
                <p:nvCxnSpPr>
                  <p:cNvPr id="11" name="Straight Connector 10"/>
                  <p:cNvCxnSpPr/>
                  <p:nvPr/>
                </p:nvCxnSpPr>
                <p:spPr>
                  <a:xfrm>
                    <a:off x="2571736" y="5286388"/>
                    <a:ext cx="285752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3" name="Group 42"/>
            <p:cNvGrpSpPr/>
            <p:nvPr/>
          </p:nvGrpSpPr>
          <p:grpSpPr>
            <a:xfrm>
              <a:off x="3178830" y="1892706"/>
              <a:ext cx="2786340" cy="1204786"/>
              <a:chOff x="1000100" y="1880674"/>
              <a:chExt cx="2786340" cy="1204786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000100" y="2000240"/>
                <a:ext cx="25555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f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(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x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) = (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x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 +       ) 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 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  <a:sym typeface="Symbol"/>
                  </a:rPr>
                  <a:t>H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(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x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) + 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S</a:t>
                </a:r>
                <a:endParaRPr lang="en-US" i="1" dirty="0"/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2072424" y="1880674"/>
                <a:ext cx="300082" cy="631774"/>
                <a:chOff x="4031068" y="4367218"/>
                <a:chExt cx="300082" cy="631774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4031068" y="4367218"/>
                  <a:ext cx="3000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i="1" dirty="0" smtClean="0">
                      <a:latin typeface="Times" pitchFamily="18" charset="0"/>
                      <a:cs typeface="Arial" pitchFamily="34" charset="0"/>
                    </a:rPr>
                    <a:t>a</a:t>
                  </a:r>
                  <a:endParaRPr lang="en-US" dirty="0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4031068" y="4629660"/>
                  <a:ext cx="3000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i="1" dirty="0" smtClean="0">
                      <a:latin typeface="Times" pitchFamily="18" charset="0"/>
                      <a:cs typeface="Arial" pitchFamily="34" charset="0"/>
                    </a:rPr>
                    <a:t>b</a:t>
                  </a:r>
                  <a:endParaRPr lang="en-US" dirty="0"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4031068" y="4701098"/>
                  <a:ext cx="285752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Rectangle 25"/>
              <p:cNvSpPr/>
              <p:nvPr/>
            </p:nvSpPr>
            <p:spPr>
              <a:xfrm>
                <a:off x="1000100" y="2597316"/>
                <a:ext cx="27863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f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(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x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) =       (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ax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 + 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b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) 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 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  <a:sym typeface="Symbol"/>
                  </a:rPr>
                  <a:t>H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(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x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) + 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S</a:t>
                </a:r>
                <a:endParaRPr lang="en-US" i="1" dirty="0"/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1618978" y="2453686"/>
                <a:ext cx="300082" cy="631774"/>
                <a:chOff x="1785918" y="3357562"/>
                <a:chExt cx="300082" cy="631774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1785918" y="3357562"/>
                  <a:ext cx="300082" cy="631774"/>
                  <a:chOff x="4031068" y="4367218"/>
                  <a:chExt cx="300082" cy="631774"/>
                </a:xfrm>
              </p:grpSpPr>
              <p:sp>
                <p:nvSpPr>
                  <p:cNvPr id="28" name="Rectangle 27"/>
                  <p:cNvSpPr/>
                  <p:nvPr/>
                </p:nvSpPr>
                <p:spPr>
                  <a:xfrm>
                    <a:off x="4031068" y="4367218"/>
                    <a:ext cx="30008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 smtClean="0">
                        <a:latin typeface="Times" pitchFamily="18" charset="0"/>
                        <a:cs typeface="Arial" pitchFamily="34" charset="0"/>
                      </a:rPr>
                      <a:t>1</a:t>
                    </a:r>
                    <a:endParaRPr lang="en-US" dirty="0"/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4031068" y="4629660"/>
                    <a:ext cx="30008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i="1" dirty="0" smtClean="0">
                        <a:latin typeface="Times" pitchFamily="18" charset="0"/>
                        <a:cs typeface="Arial" pitchFamily="34" charset="0"/>
                      </a:rPr>
                      <a:t>a</a:t>
                    </a:r>
                    <a:endParaRPr lang="en-US" dirty="0"/>
                  </a:p>
                </p:txBody>
              </p:sp>
            </p:grp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1846078" y="3702720"/>
                  <a:ext cx="214314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" name="Group 41"/>
            <p:cNvGrpSpPr/>
            <p:nvPr/>
          </p:nvGrpSpPr>
          <p:grpSpPr>
            <a:xfrm>
              <a:off x="3272843" y="3357562"/>
              <a:ext cx="2513603" cy="615972"/>
              <a:chOff x="1000100" y="3095120"/>
              <a:chExt cx="2513603" cy="615972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000100" y="3214686"/>
                <a:ext cx="16401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rgbClr val="FF0000"/>
                    </a:solidFill>
                    <a:latin typeface="Times" pitchFamily="18" charset="0"/>
                    <a:cs typeface="Arial" pitchFamily="34" charset="0"/>
                  </a:rPr>
                  <a:t>f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" pitchFamily="18" charset="0"/>
                    <a:cs typeface="Arial" pitchFamily="34" charset="0"/>
                  </a:rPr>
                  <a:t>(</a:t>
                </a:r>
                <a:r>
                  <a:rPr lang="en-US" b="1" i="1" dirty="0" smtClean="0">
                    <a:solidFill>
                      <a:srgbClr val="FF0000"/>
                    </a:solidFill>
                    <a:latin typeface="Times" pitchFamily="18" charset="0"/>
                    <a:cs typeface="Arial" pitchFamily="34" charset="0"/>
                  </a:rPr>
                  <a:t>x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" pitchFamily="18" charset="0"/>
                    <a:cs typeface="Arial" pitchFamily="34" charset="0"/>
                  </a:rPr>
                  <a:t>) = (</a:t>
                </a:r>
                <a:r>
                  <a:rPr lang="en-US" b="1" i="1" dirty="0" smtClean="0">
                    <a:solidFill>
                      <a:srgbClr val="FF0000"/>
                    </a:solidFill>
                    <a:latin typeface="Times" pitchFamily="18" charset="0"/>
                    <a:cs typeface="Arial" pitchFamily="34" charset="0"/>
                  </a:rPr>
                  <a:t>ax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" pitchFamily="18" charset="0"/>
                    <a:cs typeface="Arial" pitchFamily="34" charset="0"/>
                  </a:rPr>
                  <a:t> + </a:t>
                </a:r>
                <a:r>
                  <a:rPr lang="en-US" b="1" i="1" dirty="0" smtClean="0">
                    <a:solidFill>
                      <a:srgbClr val="FF0000"/>
                    </a:solidFill>
                    <a:latin typeface="Times" pitchFamily="18" charset="0"/>
                    <a:cs typeface="Arial" pitchFamily="34" charset="0"/>
                  </a:rPr>
                  <a:t>b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" pitchFamily="18" charset="0"/>
                    <a:cs typeface="Arial" pitchFamily="34" charset="0"/>
                  </a:rPr>
                  <a:t>)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" pitchFamily="18" charset="0"/>
                    <a:cs typeface="Arial" pitchFamily="34" charset="0"/>
                    <a:sym typeface="Symbol"/>
                  </a:rPr>
                  <a:t></a:t>
                </a:r>
                <a:endParaRPr lang="en-US" b="1" i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2511576" y="3095120"/>
                <a:ext cx="1002127" cy="615972"/>
                <a:chOff x="4643438" y="2928934"/>
                <a:chExt cx="1002127" cy="615972"/>
              </a:xfrm>
            </p:grpSpPr>
            <p:grpSp>
              <p:nvGrpSpPr>
                <p:cNvPr id="39" name="Group 38"/>
                <p:cNvGrpSpPr/>
                <p:nvPr/>
              </p:nvGrpSpPr>
              <p:grpSpPr>
                <a:xfrm>
                  <a:off x="4643438" y="2928934"/>
                  <a:ext cx="691215" cy="615972"/>
                  <a:chOff x="4643438" y="2928934"/>
                  <a:chExt cx="691215" cy="615972"/>
                </a:xfrm>
              </p:grpSpPr>
              <p:sp>
                <p:nvSpPr>
                  <p:cNvPr id="35" name="Rectangle 34"/>
                  <p:cNvSpPr/>
                  <p:nvPr/>
                </p:nvSpPr>
                <p:spPr>
                  <a:xfrm>
                    <a:off x="4643438" y="2928934"/>
                    <a:ext cx="69121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i="1" dirty="0" smtClean="0">
                        <a:solidFill>
                          <a:srgbClr val="FF0000"/>
                        </a:solidFill>
                        <a:latin typeface="Times" pitchFamily="18" charset="0"/>
                        <a:cs typeface="Arial" pitchFamily="34" charset="0"/>
                        <a:sym typeface="Symbol"/>
                      </a:rPr>
                      <a:t>H</a:t>
                    </a:r>
                    <a:r>
                      <a:rPr lang="en-US" b="1" dirty="0" smtClean="0">
                        <a:solidFill>
                          <a:srgbClr val="FF0000"/>
                        </a:solidFill>
                        <a:latin typeface="Times" pitchFamily="18" charset="0"/>
                        <a:cs typeface="Arial" pitchFamily="34" charset="0"/>
                        <a:sym typeface="Symbol"/>
                      </a:rPr>
                      <a:t>(</a:t>
                    </a:r>
                    <a:r>
                      <a:rPr lang="en-US" b="1" i="1" dirty="0" smtClean="0">
                        <a:solidFill>
                          <a:srgbClr val="FF0000"/>
                        </a:solidFill>
                        <a:latin typeface="Times" pitchFamily="18" charset="0"/>
                        <a:cs typeface="Arial" pitchFamily="34" charset="0"/>
                      </a:rPr>
                      <a:t>x</a:t>
                    </a:r>
                    <a:r>
                      <a:rPr lang="en-US" b="1" dirty="0" smtClean="0">
                        <a:solidFill>
                          <a:srgbClr val="FF0000"/>
                        </a:solidFill>
                        <a:latin typeface="Times" pitchFamily="18" charset="0"/>
                        <a:cs typeface="Arial" pitchFamily="34" charset="0"/>
                      </a:rPr>
                      <a:t>) 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>
                  <a:xfrm>
                    <a:off x="4786314" y="3175574"/>
                    <a:ext cx="30008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i="1" dirty="0" smtClean="0">
                        <a:solidFill>
                          <a:srgbClr val="FF0000"/>
                        </a:solidFill>
                        <a:latin typeface="Times" pitchFamily="18" charset="0"/>
                        <a:cs typeface="Arial" pitchFamily="34" charset="0"/>
                      </a:rPr>
                      <a:t>a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38" name="Straight Connector 37"/>
                  <p:cNvCxnSpPr/>
                  <p:nvPr/>
                </p:nvCxnSpPr>
                <p:spPr>
                  <a:xfrm>
                    <a:off x="4715630" y="3262814"/>
                    <a:ext cx="428628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0" name="Rectangle 39"/>
                <p:cNvSpPr/>
                <p:nvPr/>
              </p:nvSpPr>
              <p:spPr>
                <a:xfrm>
                  <a:off x="5143504" y="3047746"/>
                  <a:ext cx="5020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0000"/>
                      </a:solidFill>
                      <a:latin typeface="Times" pitchFamily="18" charset="0"/>
                      <a:cs typeface="Arial" pitchFamily="34" charset="0"/>
                    </a:rPr>
                    <a:t>+ </a:t>
                  </a:r>
                  <a:r>
                    <a:rPr lang="en-US" b="1" i="1" dirty="0" smtClean="0">
                      <a:solidFill>
                        <a:srgbClr val="FF0000"/>
                      </a:solidFill>
                      <a:latin typeface="Times" pitchFamily="18" charset="0"/>
                      <a:cs typeface="Arial" pitchFamily="34" charset="0"/>
                    </a:rPr>
                    <a:t>S</a:t>
                  </a:r>
                  <a:endParaRPr lang="en-US" b="1" i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58" name="Group 57"/>
            <p:cNvGrpSpPr/>
            <p:nvPr/>
          </p:nvGrpSpPr>
          <p:grpSpPr>
            <a:xfrm>
              <a:off x="714348" y="4357694"/>
              <a:ext cx="8143932" cy="1500198"/>
              <a:chOff x="428596" y="4945486"/>
              <a:chExt cx="8143932" cy="1500198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428596" y="4945486"/>
                <a:ext cx="814393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Sukubanyak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i="1" dirty="0" smtClean="0"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2000" i="1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dibagi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dengan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en-US" sz="2000" i="1" dirty="0" smtClean="0">
                    <a:latin typeface="Arial" pitchFamily="34" charset="0"/>
                    <a:cs typeface="Arial" pitchFamily="34" charset="0"/>
                  </a:rPr>
                  <a:t>ax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+ </a:t>
                </a:r>
                <a:r>
                  <a:rPr lang="en-US" sz="2000" i="1" dirty="0" smtClean="0"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memberikan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hasil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bagi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     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sisa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pembagian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i="1" dirty="0" smtClean="0"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Koefesien-koefisien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dari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i="1" dirty="0" smtClean="0"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2000" i="1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sisa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i="1" dirty="0" smtClean="0"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dapat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ditentukan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dengan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metode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pembagian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sintetik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atau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hörner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hanya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saja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nilai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i="1" dirty="0" smtClean="0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harus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diganti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i="1" dirty="0" smtClean="0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=       . </a:t>
                </a:r>
                <a:endParaRPr lang="en-US" sz="20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3071802" y="5909789"/>
                <a:ext cx="485436" cy="535895"/>
                <a:chOff x="8929718" y="3874183"/>
                <a:chExt cx="485436" cy="535895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9127230" y="3874183"/>
                  <a:ext cx="279244" cy="2975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baseline="30000" dirty="0" smtClean="0">
                      <a:latin typeface="Arial" pitchFamily="34" charset="0"/>
                      <a:cs typeface="Arial" pitchFamily="34" charset="0"/>
                    </a:rPr>
                    <a:t>a</a:t>
                  </a:r>
                  <a:endParaRPr lang="en-US" sz="2000" baseline="30000" dirty="0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9135910" y="4112561"/>
                  <a:ext cx="279244" cy="2975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baseline="30000" dirty="0" smtClean="0">
                      <a:latin typeface="Arial" pitchFamily="34" charset="0"/>
                      <a:cs typeface="Arial" pitchFamily="34" charset="0"/>
                    </a:rPr>
                    <a:t>b</a:t>
                  </a:r>
                  <a:endParaRPr lang="en-US" sz="2000" baseline="30000" dirty="0"/>
                </a:p>
              </p:txBody>
            </p: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9162572" y="4067031"/>
                  <a:ext cx="214314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Rectangle 52"/>
                <p:cNvSpPr/>
                <p:nvPr/>
              </p:nvSpPr>
              <p:spPr>
                <a:xfrm>
                  <a:off x="8929718" y="3969685"/>
                  <a:ext cx="279244" cy="2975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aseline="30000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</a:t>
                  </a:r>
                  <a:endParaRPr lang="en-US" sz="2000" baseline="30000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7563989" y="5016924"/>
                <a:ext cx="508473" cy="484265"/>
                <a:chOff x="5373475" y="4124326"/>
                <a:chExt cx="508473" cy="484265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5373475" y="4124326"/>
                  <a:ext cx="508473" cy="2975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baseline="30000" dirty="0" smtClean="0">
                      <a:latin typeface="Arial" pitchFamily="34" charset="0"/>
                      <a:cs typeface="Arial" pitchFamily="34" charset="0"/>
                    </a:rPr>
                    <a:t>H</a:t>
                  </a:r>
                  <a:r>
                    <a:rPr lang="en-US" sz="2000" baseline="30000" dirty="0" smtClean="0">
                      <a:latin typeface="Arial" pitchFamily="34" charset="0"/>
                      <a:cs typeface="Arial" pitchFamily="34" charset="0"/>
                    </a:rPr>
                    <a:t>(</a:t>
                  </a:r>
                  <a:r>
                    <a:rPr lang="en-US" sz="2000" i="1" baseline="30000" dirty="0" smtClean="0">
                      <a:latin typeface="Arial" pitchFamily="34" charset="0"/>
                      <a:cs typeface="Arial" pitchFamily="34" charset="0"/>
                    </a:rPr>
                    <a:t>x</a:t>
                  </a:r>
                  <a:r>
                    <a:rPr lang="en-US" sz="2000" baseline="30000" dirty="0" smtClean="0">
                      <a:latin typeface="Arial" pitchFamily="34" charset="0"/>
                      <a:cs typeface="Arial" pitchFamily="34" charset="0"/>
                    </a:rPr>
                    <a:t>)</a:t>
                  </a:r>
                  <a:endParaRPr lang="en-US" sz="2000" baseline="30000" dirty="0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5464598" y="4311074"/>
                  <a:ext cx="279244" cy="2975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baseline="30000" dirty="0" smtClean="0">
                      <a:latin typeface="Arial" pitchFamily="34" charset="0"/>
                      <a:cs typeface="Arial" pitchFamily="34" charset="0"/>
                    </a:rPr>
                    <a:t>a</a:t>
                  </a:r>
                  <a:endParaRPr lang="en-US" sz="2000" baseline="30000" dirty="0"/>
                </a:p>
              </p:txBody>
            </p: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5429256" y="4315107"/>
                  <a:ext cx="35719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3568" y="1556792"/>
            <a:ext cx="8216691" cy="3240360"/>
            <a:chOff x="427275" y="153949"/>
            <a:chExt cx="8216691" cy="3240360"/>
          </a:xfrm>
        </p:grpSpPr>
        <p:sp>
          <p:nvSpPr>
            <p:cNvPr id="5" name="TextBox 4"/>
            <p:cNvSpPr txBox="1"/>
            <p:nvPr/>
          </p:nvSpPr>
          <p:spPr>
            <a:xfrm>
              <a:off x="427275" y="153949"/>
              <a:ext cx="32800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Standar</a:t>
              </a:r>
              <a:r>
                <a:rPr lang="en-US" sz="24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Kompetensi</a:t>
              </a:r>
              <a:r>
                <a:rPr lang="en-US" sz="24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:</a:t>
              </a:r>
              <a:endPara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3"/>
            <p:cNvSpPr txBox="1"/>
            <p:nvPr/>
          </p:nvSpPr>
          <p:spPr>
            <a:xfrm>
              <a:off x="427275" y="792729"/>
              <a:ext cx="7716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2400"/>
                </a:spcBef>
                <a:buFont typeface="Wingdings" pitchFamily="2" charset="2"/>
                <a:buChar char="q"/>
              </a:pP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Menggunakan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aturan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sukubanyak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dalam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penyelesian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masalah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4"/>
            <p:cNvSpPr txBox="1"/>
            <p:nvPr/>
          </p:nvSpPr>
          <p:spPr>
            <a:xfrm>
              <a:off x="427275" y="1499463"/>
              <a:ext cx="2991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Kompetensi</a:t>
              </a:r>
              <a:r>
                <a:rPr lang="en-US" sz="24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Dasar</a:t>
              </a:r>
              <a:r>
                <a:rPr lang="en-US" sz="24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:</a:t>
              </a:r>
              <a:endPara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5"/>
            <p:cNvSpPr txBox="1"/>
            <p:nvPr/>
          </p:nvSpPr>
          <p:spPr>
            <a:xfrm>
              <a:off x="427275" y="2040092"/>
              <a:ext cx="8216691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5113" indent="-265113">
                <a:spcBef>
                  <a:spcPts val="1200"/>
                </a:spcBef>
                <a:buFont typeface="Wingdings" pitchFamily="2" charset="2"/>
                <a:buChar char="q"/>
              </a:pP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Menggunakan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algoritma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pembagian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sukubanyak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untuk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menentukan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hasil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bagi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sisa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pembagian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defTabSz="265113">
                <a:spcBef>
                  <a:spcPts val="1200"/>
                </a:spcBef>
                <a:buFont typeface="Wingdings" pitchFamily="2" charset="2"/>
                <a:buChar char="q"/>
              </a:pP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Menggunakan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teorema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sisa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teorema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faktor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dalam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pemecahan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	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masalah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500034" y="455727"/>
            <a:ext cx="8429684" cy="5902231"/>
            <a:chOff x="500034" y="455727"/>
            <a:chExt cx="8429684" cy="5902231"/>
          </a:xfrm>
        </p:grpSpPr>
        <p:sp>
          <p:nvSpPr>
            <p:cNvPr id="2" name="TextBox 1"/>
            <p:cNvSpPr txBox="1"/>
            <p:nvPr/>
          </p:nvSpPr>
          <p:spPr>
            <a:xfrm>
              <a:off x="500034" y="455727"/>
              <a:ext cx="1643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Contoh</a:t>
              </a:r>
              <a:endPara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00034" y="992799"/>
              <a:ext cx="75009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err="1" smtClean="0">
                  <a:latin typeface="Arial" pitchFamily="34" charset="0"/>
                  <a:cs typeface="Arial" pitchFamily="34" charset="0"/>
                  <a:sym typeface="Symbol"/>
                </a:rPr>
                <a:t>Sukubanyak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400" i="1" dirty="0" smtClean="0">
                  <a:latin typeface="Times" pitchFamily="18" charset="0"/>
                  <a:cs typeface="Arial" pitchFamily="34" charset="0"/>
                </a:rPr>
                <a:t>f</a:t>
              </a:r>
              <a:r>
                <a:rPr lang="en-US" sz="24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4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400" dirty="0" smtClean="0">
                  <a:latin typeface="Times" pitchFamily="18" charset="0"/>
                  <a:cs typeface="Arial" pitchFamily="34" charset="0"/>
                </a:rPr>
                <a:t>) = 3</a:t>
              </a:r>
              <a:r>
                <a:rPr lang="en-US" sz="24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400" baseline="30000" dirty="0" smtClean="0">
                  <a:latin typeface="Times" pitchFamily="18" charset="0"/>
                  <a:cs typeface="Arial" pitchFamily="34" charset="0"/>
                </a:rPr>
                <a:t>3</a:t>
              </a:r>
              <a:r>
                <a:rPr lang="en-US" sz="2400" dirty="0" smtClean="0">
                  <a:latin typeface="Times" pitchFamily="18" charset="0"/>
                  <a:cs typeface="Arial" pitchFamily="34" charset="0"/>
                </a:rPr>
                <a:t> + </a:t>
              </a:r>
              <a:r>
                <a:rPr lang="en-US" sz="24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400" baseline="30000" dirty="0" smtClean="0">
                  <a:latin typeface="Times" pitchFamily="18" charset="0"/>
                  <a:cs typeface="Arial" pitchFamily="34" charset="0"/>
                </a:rPr>
                <a:t>2</a:t>
              </a:r>
              <a:r>
                <a:rPr lang="en-US" sz="2400" dirty="0" smtClean="0">
                  <a:latin typeface="Times" pitchFamily="18" charset="0"/>
                  <a:cs typeface="Arial" pitchFamily="34" charset="0"/>
                </a:rPr>
                <a:t>+ </a:t>
              </a:r>
              <a:r>
                <a:rPr lang="en-US" sz="24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400" i="1" baseline="30000" dirty="0" smtClean="0">
                  <a:latin typeface="Times" pitchFamily="18" charset="0"/>
                  <a:cs typeface="Arial" pitchFamily="34" charset="0"/>
                </a:rPr>
                <a:t> </a:t>
              </a:r>
              <a:r>
                <a:rPr lang="en-US" sz="2400" dirty="0" smtClean="0">
                  <a:latin typeface="Times" pitchFamily="18" charset="0"/>
                  <a:cs typeface="Arial" pitchFamily="34" charset="0"/>
                  <a:sym typeface="Symbol"/>
                </a:rPr>
                <a:t>+</a:t>
              </a:r>
              <a:r>
                <a:rPr lang="en-US" sz="2400" dirty="0" smtClean="0">
                  <a:latin typeface="Times" pitchFamily="18" charset="0"/>
                  <a:cs typeface="Arial" pitchFamily="34" charset="0"/>
                </a:rPr>
                <a:t> 2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  <a:sym typeface="Symbol"/>
                </a:rPr>
                <a:t>dengan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  (3</a:t>
              </a:r>
              <a:r>
                <a:rPr lang="en-US" sz="2400" i="1" dirty="0" smtClean="0">
                  <a:latin typeface="Times" pitchFamily="18" charset="0"/>
                  <a:cs typeface="Arial" pitchFamily="34" charset="0"/>
                  <a:sym typeface="Symbol"/>
                </a:rPr>
                <a:t>x – </a:t>
              </a:r>
              <a:r>
                <a:rPr lang="en-US" sz="2400" dirty="0" smtClean="0">
                  <a:latin typeface="Times" pitchFamily="18" charset="0"/>
                  <a:cs typeface="Arial" pitchFamily="34" charset="0"/>
                  <a:sym typeface="Symbol"/>
                </a:rPr>
                <a:t>2) </a:t>
              </a:r>
              <a:endParaRPr lang="en-US" sz="24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00034" y="1516019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Jawab</a:t>
              </a:r>
              <a:r>
                <a:rPr lang="en-US" sz="24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857224" y="2016085"/>
              <a:ext cx="66207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f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 = 3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baseline="30000" dirty="0" smtClean="0">
                  <a:latin typeface="Times" pitchFamily="18" charset="0"/>
                  <a:cs typeface="Arial" pitchFamily="34" charset="0"/>
                </a:rPr>
                <a:t>3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+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baseline="30000" dirty="0" smtClean="0">
                  <a:latin typeface="Times" pitchFamily="18" charset="0"/>
                  <a:cs typeface="Arial" pitchFamily="34" charset="0"/>
                </a:rPr>
                <a:t>2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+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i="1" baseline="30000" dirty="0" smtClean="0">
                  <a:latin typeface="Times" pitchFamily="18" charset="0"/>
                  <a:cs typeface="Arial" pitchFamily="34" charset="0"/>
                </a:rPr>
                <a:t>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+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2,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maka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a 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= 3,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a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 = 1,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a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 = 1,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dan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a  =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2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</a:t>
              </a:r>
              <a:endParaRPr lang="en-US" sz="20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900812" y="2174750"/>
              <a:ext cx="2616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30000" dirty="0" smtClean="0">
                  <a:latin typeface="Times" pitchFamily="18" charset="0"/>
                  <a:cs typeface="Arial" pitchFamily="34" charset="0"/>
                </a:rPr>
                <a:t>3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634242" y="2184275"/>
              <a:ext cx="2616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30000" dirty="0" smtClean="0">
                  <a:latin typeface="Times" pitchFamily="18" charset="0"/>
                  <a:cs typeface="Arial" pitchFamily="34" charset="0"/>
                </a:rPr>
                <a:t>2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29572" y="2208732"/>
              <a:ext cx="2616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30000" dirty="0" smtClean="0">
                  <a:latin typeface="Times" pitchFamily="18" charset="0"/>
                  <a:cs typeface="Arial" pitchFamily="34" charset="0"/>
                </a:rPr>
                <a:t>1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544018" y="2168486"/>
              <a:ext cx="2616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30000" dirty="0" smtClean="0">
                  <a:latin typeface="Times" pitchFamily="18" charset="0"/>
                  <a:cs typeface="Arial" pitchFamily="34" charset="0"/>
                </a:rPr>
                <a:t>0</a:t>
              </a:r>
              <a:endParaRPr lang="en-US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85786" y="2587589"/>
              <a:ext cx="8143932" cy="981082"/>
              <a:chOff x="642910" y="2357430"/>
              <a:chExt cx="8143932" cy="98108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642910" y="2357430"/>
                <a:ext cx="814393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Betuk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2400" dirty="0" smtClean="0">
                    <a:latin typeface="Times" pitchFamily="18" charset="0"/>
                    <a:cs typeface="Arial" pitchFamily="34" charset="0"/>
                    <a:sym typeface="Symbol"/>
                  </a:rPr>
                  <a:t>(3</a:t>
                </a:r>
                <a:r>
                  <a:rPr lang="en-US" sz="2400" i="1" dirty="0" smtClean="0">
                    <a:latin typeface="Times" pitchFamily="18" charset="0"/>
                    <a:cs typeface="Arial" pitchFamily="34" charset="0"/>
                    <a:sym typeface="Symbol"/>
                  </a:rPr>
                  <a:t>x</a:t>
                </a:r>
                <a:r>
                  <a:rPr lang="en-US" sz="2400" dirty="0" smtClean="0">
                    <a:latin typeface="Times" pitchFamily="18" charset="0"/>
                    <a:cs typeface="Arial" pitchFamily="34" charset="0"/>
                    <a:sym typeface="Symbol"/>
                  </a:rPr>
                  <a:t> – 2)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dapat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ditulis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menjadi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2400" dirty="0" smtClean="0">
                    <a:latin typeface="Times" pitchFamily="18" charset="0"/>
                    <a:cs typeface="Arial" pitchFamily="34" charset="0"/>
                  </a:rPr>
                  <a:t>3(</a:t>
                </a:r>
                <a:r>
                  <a:rPr lang="en-US" sz="2400" i="1" dirty="0" smtClean="0">
                    <a:latin typeface="Times" pitchFamily="18" charset="0"/>
                    <a:cs typeface="Arial" pitchFamily="34" charset="0"/>
                  </a:rPr>
                  <a:t>x</a:t>
                </a:r>
                <a:r>
                  <a:rPr lang="en-US" sz="2400" dirty="0" smtClean="0">
                    <a:latin typeface="Times" pitchFamily="18" charset="0"/>
                    <a:cs typeface="Arial" pitchFamily="34" charset="0"/>
                  </a:rPr>
                  <a:t> </a:t>
                </a:r>
                <a:r>
                  <a:rPr lang="en-US" sz="2400" dirty="0" smtClean="0">
                    <a:latin typeface="Times" pitchFamily="18" charset="0"/>
                    <a:cs typeface="Arial" pitchFamily="34" charset="0"/>
                    <a:sym typeface="Symbol"/>
                  </a:rPr>
                  <a:t>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  <a:sym typeface="Symbol"/>
                  </a:rPr>
                  <a:t>    )</a:t>
                </a:r>
              </a:p>
              <a:p>
                <a:r>
                  <a:rPr lang="en-US" sz="2400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berarti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2400" i="1" dirty="0" smtClean="0">
                    <a:latin typeface="Times" pitchFamily="18" charset="0"/>
                    <a:cs typeface="Arial" pitchFamily="34" charset="0"/>
                    <a:sym typeface="Symbol"/>
                  </a:rPr>
                  <a:t>a</a:t>
                </a:r>
                <a:r>
                  <a:rPr lang="en-US" sz="2400" dirty="0" smtClean="0">
                    <a:latin typeface="Times" pitchFamily="18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2400" i="1" dirty="0" smtClean="0">
                    <a:latin typeface="Times" pitchFamily="18" charset="0"/>
                    <a:cs typeface="Arial" pitchFamily="34" charset="0"/>
                    <a:sym typeface="Symbol"/>
                  </a:rPr>
                  <a:t>= </a:t>
                </a:r>
                <a:r>
                  <a:rPr lang="en-US" sz="2400" dirty="0" smtClean="0">
                    <a:latin typeface="Times" pitchFamily="18" charset="0"/>
                    <a:cs typeface="Arial" pitchFamily="34" charset="0"/>
                    <a:sym typeface="Symbol"/>
                  </a:rPr>
                  <a:t>3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dan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2400" i="1" dirty="0" smtClean="0">
                    <a:latin typeface="Times" pitchFamily="18" charset="0"/>
                    <a:cs typeface="Arial" pitchFamily="34" charset="0"/>
                    <a:sym typeface="Symbol"/>
                  </a:rPr>
                  <a:t>k </a:t>
                </a:r>
                <a:r>
                  <a:rPr lang="en-US" sz="2400" dirty="0" smtClean="0">
                    <a:latin typeface="Times" pitchFamily="18" charset="0"/>
                    <a:cs typeface="Arial" pitchFamily="34" charset="0"/>
                    <a:sym typeface="Symbol"/>
                  </a:rPr>
                  <a:t>=      . </a:t>
                </a:r>
                <a:endParaRPr lang="en-US" sz="2400" dirty="0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3428992" y="2761580"/>
                <a:ext cx="321790" cy="576932"/>
                <a:chOff x="-2142418" y="6165786"/>
                <a:chExt cx="321790" cy="576932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-2142418" y="6165786"/>
                  <a:ext cx="29848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aseline="30000" dirty="0" smtClean="0"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en-US" sz="2400" baseline="30000" dirty="0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-2119108" y="6404164"/>
                  <a:ext cx="29848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aseline="30000" dirty="0" smtClean="0">
                      <a:latin typeface="Arial" pitchFamily="34" charset="0"/>
                      <a:cs typeface="Arial" pitchFamily="34" charset="0"/>
                    </a:rPr>
                    <a:t>3</a:t>
                  </a:r>
                  <a:endParaRPr lang="en-US" sz="2400" baseline="30000" dirty="0"/>
                </a:p>
              </p:txBody>
            </p: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-2107076" y="6344004"/>
                  <a:ext cx="214314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>
                <a:off x="6107598" y="2427366"/>
                <a:ext cx="321790" cy="576932"/>
                <a:chOff x="3012454" y="5843604"/>
                <a:chExt cx="321790" cy="576932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3012454" y="5843604"/>
                  <a:ext cx="29848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aseline="30000" dirty="0" smtClean="0"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en-US" sz="2400" baseline="30000" dirty="0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3035764" y="6081982"/>
                  <a:ext cx="29848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aseline="30000" dirty="0" smtClean="0">
                      <a:latin typeface="Arial" pitchFamily="34" charset="0"/>
                      <a:cs typeface="Arial" pitchFamily="34" charset="0"/>
                    </a:rPr>
                    <a:t>3</a:t>
                  </a:r>
                  <a:endParaRPr lang="en-US" sz="2400" baseline="30000" dirty="0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3072305" y="6031347"/>
                  <a:ext cx="214314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1" name="Group 70"/>
            <p:cNvGrpSpPr/>
            <p:nvPr/>
          </p:nvGrpSpPr>
          <p:grpSpPr>
            <a:xfrm>
              <a:off x="2947356" y="3608769"/>
              <a:ext cx="3535040" cy="1310812"/>
              <a:chOff x="2037092" y="3643314"/>
              <a:chExt cx="3535040" cy="1310812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2037092" y="3643314"/>
                <a:ext cx="3535040" cy="1310812"/>
                <a:chOff x="2466474" y="4559222"/>
                <a:chExt cx="3535040" cy="1310812"/>
              </a:xfrm>
            </p:grpSpPr>
            <p:sp>
              <p:nvSpPr>
                <p:cNvPr id="21" name="Freeform 20"/>
                <p:cNvSpPr/>
                <p:nvPr/>
              </p:nvSpPr>
              <p:spPr>
                <a:xfrm>
                  <a:off x="2466474" y="4559222"/>
                  <a:ext cx="320330" cy="421853"/>
                </a:xfrm>
                <a:custGeom>
                  <a:avLst/>
                  <a:gdLst>
                    <a:gd name="connsiteX0" fmla="*/ 288758 w 288758"/>
                    <a:gd name="connsiteY0" fmla="*/ 0 h 216569"/>
                    <a:gd name="connsiteX1" fmla="*/ 288758 w 288758"/>
                    <a:gd name="connsiteY1" fmla="*/ 216569 h 216569"/>
                    <a:gd name="connsiteX2" fmla="*/ 0 w 288758"/>
                    <a:gd name="connsiteY2" fmla="*/ 216569 h 216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8758" h="216569">
                      <a:moveTo>
                        <a:pt x="288758" y="0"/>
                      </a:moveTo>
                      <a:lnTo>
                        <a:pt x="288758" y="216569"/>
                      </a:lnTo>
                      <a:lnTo>
                        <a:pt x="0" y="216569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2858242" y="4559222"/>
                  <a:ext cx="3143272" cy="428628"/>
                </a:xfrm>
                <a:custGeom>
                  <a:avLst/>
                  <a:gdLst>
                    <a:gd name="connsiteX0" fmla="*/ 0 w 3922295"/>
                    <a:gd name="connsiteY0" fmla="*/ 0 h 204537"/>
                    <a:gd name="connsiteX1" fmla="*/ 0 w 3922295"/>
                    <a:gd name="connsiteY1" fmla="*/ 204537 h 204537"/>
                    <a:gd name="connsiteX2" fmla="*/ 3922295 w 3922295"/>
                    <a:gd name="connsiteY2" fmla="*/ 204537 h 204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22295" h="204537">
                      <a:moveTo>
                        <a:pt x="0" y="0"/>
                      </a:moveTo>
                      <a:lnTo>
                        <a:pt x="0" y="204537"/>
                      </a:lnTo>
                      <a:lnTo>
                        <a:pt x="3922295" y="204537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 flipV="1">
                  <a:off x="2857488" y="5487916"/>
                  <a:ext cx="3144026" cy="1278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Rectangle 23"/>
                <p:cNvSpPr/>
                <p:nvPr/>
              </p:nvSpPr>
              <p:spPr>
                <a:xfrm>
                  <a:off x="2953744" y="4630660"/>
                  <a:ext cx="3000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3</a:t>
                  </a:r>
                  <a:endParaRPr lang="en-US" dirty="0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3689172" y="4630660"/>
                  <a:ext cx="3000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1</a:t>
                  </a:r>
                  <a:endParaRPr lang="en-US" dirty="0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581016" y="4630660"/>
                  <a:ext cx="3000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1</a:t>
                  </a:r>
                  <a:endParaRPr lang="en-US" dirty="0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5353294" y="4630660"/>
                  <a:ext cx="3000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2</a:t>
                  </a:r>
                  <a:endParaRPr lang="en-US" dirty="0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2953744" y="5500702"/>
                  <a:ext cx="3000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3</a:t>
                  </a:r>
                  <a:endParaRPr lang="en-US" dirty="0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3713236" y="5199902"/>
                  <a:ext cx="3000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2</a:t>
                  </a:r>
                  <a:endParaRPr lang="en-US" dirty="0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4572000" y="5199902"/>
                  <a:ext cx="3000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2</a:t>
                  </a:r>
                  <a:endParaRPr lang="en-US" dirty="0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5353294" y="5202164"/>
                  <a:ext cx="3000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2</a:t>
                  </a:r>
                  <a:endParaRPr lang="en-US" dirty="0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3713236" y="5500702"/>
                  <a:ext cx="3000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3</a:t>
                  </a:r>
                  <a:endParaRPr lang="en-US" dirty="0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5353294" y="5500702"/>
                  <a:ext cx="3000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4</a:t>
                  </a:r>
                  <a:endParaRPr lang="en-US" dirty="0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4572000" y="5500702"/>
                  <a:ext cx="3000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3</a:t>
                  </a:r>
                  <a:endParaRPr lang="en-US" dirty="0"/>
                </a:p>
              </p:txBody>
            </p:sp>
            <p:grpSp>
              <p:nvGrpSpPr>
                <p:cNvPr id="39" name="Group 33"/>
                <p:cNvGrpSpPr/>
                <p:nvPr/>
              </p:nvGrpSpPr>
              <p:grpSpPr>
                <a:xfrm>
                  <a:off x="3143240" y="5381890"/>
                  <a:ext cx="500066" cy="405428"/>
                  <a:chOff x="2428860" y="6250424"/>
                  <a:chExt cx="500066" cy="405428"/>
                </a:xfrm>
              </p:grpSpPr>
              <p:sp>
                <p:nvSpPr>
                  <p:cNvPr id="53" name="TextBox 28"/>
                  <p:cNvSpPr txBox="1"/>
                  <p:nvPr/>
                </p:nvSpPr>
                <p:spPr>
                  <a:xfrm>
                    <a:off x="2428860" y="6286520"/>
                    <a:ext cx="29046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 smtClean="0">
                        <a:latin typeface="Arial" pitchFamily="34" charset="0"/>
                        <a:cs typeface="Arial" pitchFamily="34" charset="0"/>
                        <a:sym typeface="Symbol"/>
                      </a:rPr>
                      <a:t></a:t>
                    </a:r>
                    <a:endParaRPr lang="en-US" dirty="0"/>
                  </a:p>
                </p:txBody>
              </p:sp>
              <p:cxnSp>
                <p:nvCxnSpPr>
                  <p:cNvPr id="54" name="Straight Arrow Connector 53"/>
                  <p:cNvCxnSpPr/>
                  <p:nvPr/>
                </p:nvCxnSpPr>
                <p:spPr>
                  <a:xfrm flipV="1">
                    <a:off x="2571736" y="6250424"/>
                    <a:ext cx="357190" cy="21431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" name="Group 34"/>
                <p:cNvGrpSpPr/>
                <p:nvPr/>
              </p:nvGrpSpPr>
              <p:grpSpPr>
                <a:xfrm>
                  <a:off x="3918534" y="5393922"/>
                  <a:ext cx="500066" cy="405428"/>
                  <a:chOff x="2428860" y="6250424"/>
                  <a:chExt cx="500066" cy="405428"/>
                </a:xfrm>
              </p:grpSpPr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2428860" y="6286520"/>
                    <a:ext cx="29046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 smtClean="0">
                        <a:latin typeface="Arial" pitchFamily="34" charset="0"/>
                        <a:cs typeface="Arial" pitchFamily="34" charset="0"/>
                        <a:sym typeface="Symbol"/>
                      </a:rPr>
                      <a:t></a:t>
                    </a:r>
                    <a:endParaRPr lang="en-US" dirty="0"/>
                  </a:p>
                </p:txBody>
              </p:sp>
              <p:cxnSp>
                <p:nvCxnSpPr>
                  <p:cNvPr id="52" name="Straight Arrow Connector 51"/>
                  <p:cNvCxnSpPr/>
                  <p:nvPr/>
                </p:nvCxnSpPr>
                <p:spPr>
                  <a:xfrm flipV="1">
                    <a:off x="2571736" y="6250424"/>
                    <a:ext cx="357190" cy="21431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" name="Group 37"/>
                <p:cNvGrpSpPr/>
                <p:nvPr/>
              </p:nvGrpSpPr>
              <p:grpSpPr>
                <a:xfrm>
                  <a:off x="4786314" y="5393922"/>
                  <a:ext cx="500066" cy="405428"/>
                  <a:chOff x="2428860" y="6250424"/>
                  <a:chExt cx="500066" cy="405428"/>
                </a:xfrm>
              </p:grpSpPr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2428860" y="6286520"/>
                    <a:ext cx="29046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 smtClean="0">
                        <a:latin typeface="Arial" pitchFamily="34" charset="0"/>
                        <a:cs typeface="Arial" pitchFamily="34" charset="0"/>
                        <a:sym typeface="Symbol"/>
                      </a:rPr>
                      <a:t></a:t>
                    </a:r>
                    <a:endParaRPr lang="en-US" dirty="0"/>
                  </a:p>
                </p:txBody>
              </p:sp>
              <p:cxnSp>
                <p:nvCxnSpPr>
                  <p:cNvPr id="50" name="Straight Arrow Connector 49"/>
                  <p:cNvCxnSpPr/>
                  <p:nvPr/>
                </p:nvCxnSpPr>
                <p:spPr>
                  <a:xfrm flipV="1">
                    <a:off x="2571736" y="6250424"/>
                    <a:ext cx="357190" cy="21431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3" name="Rectangle 42"/>
                <p:cNvSpPr/>
                <p:nvPr/>
              </p:nvSpPr>
              <p:spPr>
                <a:xfrm>
                  <a:off x="3691434" y="4881070"/>
                  <a:ext cx="3145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Times" pitchFamily="18" charset="0"/>
                      <a:cs typeface="Arial" pitchFamily="34" charset="0"/>
                    </a:rPr>
                    <a:t>+</a:t>
                  </a:r>
                  <a:endParaRPr lang="en-US" dirty="0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4572000" y="4881070"/>
                  <a:ext cx="3145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Times" pitchFamily="18" charset="0"/>
                      <a:cs typeface="Arial" pitchFamily="34" charset="0"/>
                    </a:rPr>
                    <a:t>+</a:t>
                  </a:r>
                  <a:endParaRPr lang="en-US" dirty="0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5357818" y="4881070"/>
                  <a:ext cx="3145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Times" pitchFamily="18" charset="0"/>
                      <a:cs typeface="Arial" pitchFamily="34" charset="0"/>
                    </a:rPr>
                    <a:t>+</a:t>
                  </a:r>
                  <a:endParaRPr lang="en-US" dirty="0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2071670" y="3655346"/>
                <a:ext cx="292936" cy="515377"/>
                <a:chOff x="7406210" y="3619250"/>
                <a:chExt cx="292936" cy="515377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7406210" y="3619250"/>
                  <a:ext cx="269626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en-US" baseline="30000" dirty="0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7429520" y="3857628"/>
                  <a:ext cx="269626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Arial" pitchFamily="34" charset="0"/>
                      <a:cs typeface="Arial" pitchFamily="34" charset="0"/>
                    </a:rPr>
                    <a:t>3</a:t>
                  </a:r>
                  <a:endParaRPr lang="en-US" baseline="30000" dirty="0"/>
                </a:p>
              </p:txBody>
            </p: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7441552" y="3797468"/>
                  <a:ext cx="214314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0" name="Group 69"/>
            <p:cNvGrpSpPr/>
            <p:nvPr/>
          </p:nvGrpSpPr>
          <p:grpSpPr>
            <a:xfrm>
              <a:off x="1071538" y="5587985"/>
              <a:ext cx="6824372" cy="769973"/>
              <a:chOff x="785786" y="5357826"/>
              <a:chExt cx="5254117" cy="769973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1928794" y="5357826"/>
                <a:ext cx="1675459" cy="769973"/>
                <a:chOff x="3643306" y="5786454"/>
                <a:chExt cx="1675459" cy="769973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3643306" y="5786454"/>
                  <a:ext cx="167545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 smtClean="0">
                      <a:latin typeface="Times" pitchFamily="18" charset="0"/>
                      <a:cs typeface="Arial" pitchFamily="34" charset="0"/>
                    </a:rPr>
                    <a:t>3</a:t>
                  </a:r>
                  <a:r>
                    <a:rPr lang="en-US" sz="2400" i="1" dirty="0" smtClean="0">
                      <a:latin typeface="Times" pitchFamily="18" charset="0"/>
                      <a:cs typeface="Arial" pitchFamily="34" charset="0"/>
                    </a:rPr>
                    <a:t>x</a:t>
                  </a:r>
                  <a:r>
                    <a:rPr lang="en-US" sz="2400" baseline="30000" dirty="0" smtClean="0">
                      <a:latin typeface="Times" pitchFamily="18" charset="0"/>
                      <a:cs typeface="Arial" pitchFamily="34" charset="0"/>
                    </a:rPr>
                    <a:t>3</a:t>
                  </a:r>
                  <a:r>
                    <a:rPr lang="en-US" sz="2400" dirty="0" smtClean="0">
                      <a:latin typeface="Times" pitchFamily="18" charset="0"/>
                      <a:cs typeface="Arial" pitchFamily="34" charset="0"/>
                    </a:rPr>
                    <a:t> + 3</a:t>
                  </a:r>
                  <a:r>
                    <a:rPr lang="en-US" sz="2400" i="1" dirty="0" smtClean="0">
                      <a:latin typeface="Times" pitchFamily="18" charset="0"/>
                      <a:cs typeface="Arial" pitchFamily="34" charset="0"/>
                    </a:rPr>
                    <a:t>x </a:t>
                  </a:r>
                  <a:r>
                    <a:rPr lang="en-US" sz="24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+</a:t>
                  </a:r>
                  <a:r>
                    <a:rPr lang="en-US" sz="2400" dirty="0" smtClean="0">
                      <a:latin typeface="Times" pitchFamily="18" charset="0"/>
                      <a:cs typeface="Arial" pitchFamily="34" charset="0"/>
                    </a:rPr>
                    <a:t> 3</a:t>
                  </a:r>
                  <a:endParaRPr lang="en-US" sz="2400" dirty="0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4131340" y="6094762"/>
                  <a:ext cx="33855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 smtClean="0">
                      <a:latin typeface="Times" pitchFamily="18" charset="0"/>
                      <a:cs typeface="Arial" pitchFamily="34" charset="0"/>
                    </a:rPr>
                    <a:t>3</a:t>
                  </a:r>
                  <a:endParaRPr lang="en-US" sz="2400" dirty="0"/>
                </a:p>
              </p:txBody>
            </p: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3726022" y="6130858"/>
                  <a:ext cx="1143008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5" name="Rectangle 64"/>
              <p:cNvSpPr/>
              <p:nvPr/>
            </p:nvSpPr>
            <p:spPr>
              <a:xfrm>
                <a:off x="3119930" y="5465360"/>
                <a:ext cx="15760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i="1" dirty="0" smtClean="0">
                    <a:latin typeface="Times" pitchFamily="18" charset="0"/>
                    <a:cs typeface="Arial" pitchFamily="34" charset="0"/>
                  </a:rPr>
                  <a:t>= x</a:t>
                </a:r>
                <a:r>
                  <a:rPr lang="en-US" sz="2400" baseline="30000" dirty="0" smtClean="0">
                    <a:latin typeface="Times" pitchFamily="18" charset="0"/>
                    <a:cs typeface="Arial" pitchFamily="34" charset="0"/>
                  </a:rPr>
                  <a:t>2</a:t>
                </a:r>
                <a:r>
                  <a:rPr lang="en-US" sz="2400" dirty="0" smtClean="0">
                    <a:latin typeface="Times" pitchFamily="18" charset="0"/>
                    <a:cs typeface="Arial" pitchFamily="34" charset="0"/>
                  </a:rPr>
                  <a:t>+ </a:t>
                </a:r>
                <a:r>
                  <a:rPr lang="en-US" sz="2400" i="1" dirty="0" smtClean="0">
                    <a:latin typeface="Times" pitchFamily="18" charset="0"/>
                    <a:cs typeface="Arial" pitchFamily="34" charset="0"/>
                  </a:rPr>
                  <a:t>x </a:t>
                </a:r>
                <a:r>
                  <a:rPr lang="en-US" sz="2400" dirty="0" smtClean="0">
                    <a:latin typeface="Times" pitchFamily="18" charset="0"/>
                    <a:cs typeface="Arial" pitchFamily="34" charset="0"/>
                    <a:sym typeface="Symbol"/>
                  </a:rPr>
                  <a:t>+</a:t>
                </a:r>
                <a:r>
                  <a:rPr lang="en-US" sz="2400" dirty="0" smtClean="0">
                    <a:latin typeface="Times" pitchFamily="18" charset="0"/>
                    <a:cs typeface="Arial" pitchFamily="34" charset="0"/>
                  </a:rPr>
                  <a:t> 1</a:t>
                </a:r>
                <a:endParaRPr lang="en-US" sz="2400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785786" y="5429264"/>
                <a:ext cx="15392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Hasil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bagi</a:t>
                </a:r>
                <a:endParaRPr lang="en-US" sz="2400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214810" y="5464606"/>
                <a:ext cx="13324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dan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sisa</a:t>
                </a:r>
                <a:endParaRPr lang="en-US" sz="2400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143504" y="5477392"/>
                <a:ext cx="8963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i="1" dirty="0" smtClean="0">
                    <a:latin typeface="Times" pitchFamily="18" charset="0"/>
                    <a:cs typeface="Arial" pitchFamily="34" charset="0"/>
                  </a:rPr>
                  <a:t>S </a:t>
                </a:r>
                <a:r>
                  <a:rPr lang="en-US" sz="2400" dirty="0" smtClean="0">
                    <a:latin typeface="Times" pitchFamily="18" charset="0"/>
                    <a:cs typeface="Arial" pitchFamily="34" charset="0"/>
                  </a:rPr>
                  <a:t> = 4</a:t>
                </a:r>
                <a:endParaRPr lang="en-US" sz="2400" i="1" dirty="0"/>
              </a:p>
            </p:txBody>
          </p:sp>
        </p:grp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42852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Pembagian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Sukubanyak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Pembagi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Berbentuk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Kuadrat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42910" y="1121606"/>
            <a:ext cx="7429552" cy="5534246"/>
            <a:chOff x="642910" y="1121606"/>
            <a:chExt cx="7429552" cy="5534246"/>
          </a:xfrm>
        </p:grpSpPr>
        <p:sp>
          <p:nvSpPr>
            <p:cNvPr id="3" name="TextBox 2"/>
            <p:cNvSpPr txBox="1"/>
            <p:nvPr/>
          </p:nvSpPr>
          <p:spPr>
            <a:xfrm>
              <a:off x="642910" y="1121606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Contoh</a:t>
              </a:r>
              <a:endParaRPr lang="en-U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42910" y="1522510"/>
              <a:ext cx="721523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>
                  <a:latin typeface="Arial" pitchFamily="34" charset="0"/>
                  <a:cs typeface="Arial" pitchFamily="34" charset="0"/>
                  <a:sym typeface="Symbol"/>
                </a:rPr>
                <a:t>Pembagian</a:t>
              </a:r>
              <a:r>
                <a:rPr lang="en-US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  <a:sym typeface="Symbol"/>
                </a:rPr>
                <a:t>sukubanyak</a:t>
              </a:r>
              <a:r>
                <a:rPr lang="en-US" dirty="0" smtClean="0">
                  <a:latin typeface="Arial" pitchFamily="34" charset="0"/>
                  <a:cs typeface="Arial" pitchFamily="34" charset="0"/>
                  <a:sym typeface="Symbol"/>
                </a:rPr>
                <a:t>  </a:t>
              </a:r>
              <a:r>
                <a:rPr lang="en-US" i="1" dirty="0" smtClean="0">
                  <a:latin typeface="Times" pitchFamily="18" charset="0"/>
                  <a:cs typeface="Arial" pitchFamily="34" charset="0"/>
                </a:rPr>
                <a:t>f</a:t>
              </a:r>
              <a:r>
                <a:rPr lang="en-US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dirty="0" smtClean="0">
                  <a:latin typeface="Times" pitchFamily="18" charset="0"/>
                  <a:cs typeface="Arial" pitchFamily="34" charset="0"/>
                </a:rPr>
                <a:t>) = </a:t>
              </a:r>
              <a:r>
                <a:rPr lang="en-US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baseline="30000" dirty="0" smtClean="0">
                  <a:latin typeface="Times" pitchFamily="18" charset="0"/>
                  <a:cs typeface="Arial" pitchFamily="34" charset="0"/>
                </a:rPr>
                <a:t>4</a:t>
              </a:r>
              <a:r>
                <a:rPr lang="en-US" dirty="0" smtClean="0">
                  <a:latin typeface="Times" pitchFamily="18" charset="0"/>
                  <a:cs typeface="Arial" pitchFamily="34" charset="0"/>
                </a:rPr>
                <a:t> + 3</a:t>
              </a:r>
              <a:r>
                <a:rPr lang="en-US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baseline="30000" dirty="0" smtClean="0">
                  <a:latin typeface="Times" pitchFamily="18" charset="0"/>
                  <a:cs typeface="Arial" pitchFamily="34" charset="0"/>
                </a:rPr>
                <a:t>3</a:t>
              </a:r>
              <a:r>
                <a:rPr lang="en-US" dirty="0" smtClean="0">
                  <a:latin typeface="Times" pitchFamily="18" charset="0"/>
                  <a:cs typeface="Arial" pitchFamily="34" charset="0"/>
                </a:rPr>
                <a:t>+ 5</a:t>
              </a:r>
              <a:r>
                <a:rPr lang="en-US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baseline="30000" dirty="0" smtClean="0">
                  <a:latin typeface="Times" pitchFamily="18" charset="0"/>
                  <a:cs typeface="Arial" pitchFamily="34" charset="0"/>
                </a:rPr>
                <a:t>2</a:t>
              </a:r>
              <a:r>
                <a:rPr lang="en-US" i="1" baseline="30000" dirty="0" smtClean="0">
                  <a:latin typeface="Times" pitchFamily="18" charset="0"/>
                  <a:cs typeface="Arial" pitchFamily="34" charset="0"/>
                </a:rPr>
                <a:t> </a:t>
              </a:r>
              <a:r>
                <a:rPr lang="en-US" dirty="0" smtClean="0">
                  <a:latin typeface="Times" pitchFamily="18" charset="0"/>
                  <a:cs typeface="Arial" pitchFamily="34" charset="0"/>
                  <a:sym typeface="Symbol"/>
                </a:rPr>
                <a:t>+</a:t>
              </a:r>
              <a:r>
                <a:rPr lang="en-US" dirty="0" smtClean="0">
                  <a:latin typeface="Times" pitchFamily="18" charset="0"/>
                  <a:cs typeface="Arial" pitchFamily="34" charset="0"/>
                </a:rPr>
                <a:t> </a:t>
              </a:r>
              <a:r>
                <a:rPr lang="en-US" i="1" dirty="0" smtClean="0">
                  <a:latin typeface="Times" pitchFamily="18" charset="0"/>
                  <a:cs typeface="Arial" pitchFamily="34" charset="0"/>
                </a:rPr>
                <a:t>x </a:t>
              </a:r>
              <a:r>
                <a:rPr lang="en-US" dirty="0" smtClean="0">
                  <a:latin typeface="Times" pitchFamily="18" charset="0"/>
                  <a:cs typeface="Arial" pitchFamily="34" charset="0"/>
                  <a:sym typeface="Symbol"/>
                </a:rPr>
                <a:t> 6</a:t>
              </a:r>
              <a:r>
                <a:rPr lang="en-US" dirty="0" smtClean="0">
                  <a:latin typeface="Times" pitchFamily="18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  <a:sym typeface="Symbol"/>
                </a:rPr>
                <a:t>dengan</a:t>
              </a:r>
              <a:r>
                <a:rPr lang="en-US" dirty="0" smtClean="0">
                  <a:latin typeface="Arial" pitchFamily="34" charset="0"/>
                  <a:cs typeface="Arial" pitchFamily="34" charset="0"/>
                  <a:sym typeface="Symbol"/>
                </a:rPr>
                <a:t>  </a:t>
              </a:r>
              <a:r>
                <a:rPr lang="en-US" i="1" dirty="0" smtClean="0">
                  <a:latin typeface="Times" pitchFamily="18" charset="0"/>
                  <a:cs typeface="Arial" pitchFamily="34" charset="0"/>
                  <a:sym typeface="Symbol"/>
                </a:rPr>
                <a:t>x</a:t>
              </a:r>
              <a:r>
                <a:rPr lang="en-US" baseline="30000" dirty="0" smtClean="0">
                  <a:latin typeface="Times" pitchFamily="18" charset="0"/>
                  <a:cs typeface="Arial" pitchFamily="34" charset="0"/>
                  <a:sym typeface="Symbol"/>
                </a:rPr>
                <a:t>2</a:t>
              </a:r>
              <a:r>
                <a:rPr lang="en-US" i="1" dirty="0" smtClean="0">
                  <a:latin typeface="Times" pitchFamily="18" charset="0"/>
                  <a:cs typeface="Arial" pitchFamily="34" charset="0"/>
                  <a:sym typeface="Symbol"/>
                </a:rPr>
                <a:t> – x</a:t>
              </a:r>
              <a:r>
                <a:rPr lang="en-US" dirty="0" smtClean="0">
                  <a:latin typeface="Times" pitchFamily="18" charset="0"/>
                  <a:cs typeface="Arial" pitchFamily="34" charset="0"/>
                  <a:sym typeface="Symbol"/>
                </a:rPr>
                <a:t>  6 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2910" y="1937488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Jawab</a:t>
              </a:r>
              <a:r>
                <a:rPr lang="en-US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857224" y="2412092"/>
              <a:ext cx="721523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>
                  <a:latin typeface="Arial" pitchFamily="34" charset="0"/>
                  <a:cs typeface="Arial" pitchFamily="34" charset="0"/>
                  <a:sym typeface="Symbol"/>
                </a:rPr>
                <a:t>Ditentukan</a:t>
              </a:r>
              <a:r>
                <a:rPr lang="en-US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  <a:sym typeface="Symbol"/>
                </a:rPr>
                <a:t>dengan</a:t>
              </a:r>
              <a:r>
                <a:rPr lang="en-US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  <a:sym typeface="Symbol"/>
                </a:rPr>
                <a:t>metode</a:t>
              </a:r>
              <a:r>
                <a:rPr lang="en-US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  <a:sym typeface="Symbol"/>
                </a:rPr>
                <a:t>pembagian</a:t>
              </a:r>
              <a:r>
                <a:rPr lang="en-US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  <a:sym typeface="Symbol"/>
                </a:rPr>
                <a:t>bersusun</a:t>
              </a:r>
              <a:r>
                <a:rPr lang="en-US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  <a:sym typeface="Symbol"/>
                </a:rPr>
                <a:t>pendek</a:t>
              </a:r>
              <a:endParaRPr lang="en-US" dirty="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2071670" y="2857496"/>
              <a:ext cx="4731192" cy="2560600"/>
              <a:chOff x="1571604" y="3260552"/>
              <a:chExt cx="4731192" cy="2560600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>
                <a:off x="3942598" y="5653348"/>
                <a:ext cx="571504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" name="Group 51"/>
              <p:cNvGrpSpPr/>
              <p:nvPr/>
            </p:nvGrpSpPr>
            <p:grpSpPr>
              <a:xfrm>
                <a:off x="1571604" y="3260552"/>
                <a:ext cx="4731192" cy="2560600"/>
                <a:chOff x="1571604" y="3429000"/>
                <a:chExt cx="4731192" cy="2560600"/>
              </a:xfrm>
            </p:grpSpPr>
            <p:grpSp>
              <p:nvGrpSpPr>
                <p:cNvPr id="45" name="Group 44"/>
                <p:cNvGrpSpPr/>
                <p:nvPr/>
              </p:nvGrpSpPr>
              <p:grpSpPr>
                <a:xfrm>
                  <a:off x="1571604" y="3429000"/>
                  <a:ext cx="4731192" cy="2560600"/>
                  <a:chOff x="1736852" y="3452310"/>
                  <a:chExt cx="4731192" cy="2560600"/>
                </a:xfrm>
              </p:grpSpPr>
              <p:grpSp>
                <p:nvGrpSpPr>
                  <p:cNvPr id="7" name="Group 6"/>
                  <p:cNvGrpSpPr/>
                  <p:nvPr/>
                </p:nvGrpSpPr>
                <p:grpSpPr>
                  <a:xfrm>
                    <a:off x="1736852" y="3452310"/>
                    <a:ext cx="4731192" cy="2560600"/>
                    <a:chOff x="1694186" y="3500438"/>
                    <a:chExt cx="4731192" cy="2560600"/>
                  </a:xfrm>
                </p:grpSpPr>
                <p:sp>
                  <p:nvSpPr>
                    <p:cNvPr id="8" name="Rectangle 7"/>
                    <p:cNvSpPr/>
                    <p:nvPr/>
                  </p:nvSpPr>
                  <p:spPr>
                    <a:xfrm>
                      <a:off x="3500430" y="3574138"/>
                      <a:ext cx="123944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i="1" dirty="0" smtClean="0">
                          <a:latin typeface="Times" pitchFamily="18" charset="0"/>
                          <a:cs typeface="Arial" pitchFamily="34" charset="0"/>
                        </a:rPr>
                        <a:t>x</a:t>
                      </a:r>
                      <a:r>
                        <a:rPr lang="en-US" i="1" baseline="30000" dirty="0" smtClean="0">
                          <a:latin typeface="Times" pitchFamily="18" charset="0"/>
                          <a:cs typeface="Arial" pitchFamily="34" charset="0"/>
                        </a:rPr>
                        <a:t>2</a:t>
                      </a:r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</a:rPr>
                        <a:t> </a:t>
                      </a:r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</a:rPr>
                        <a:t> 2</a:t>
                      </a:r>
                      <a:r>
                        <a:rPr lang="en-US" i="1" dirty="0" smtClean="0">
                          <a:latin typeface="Times" pitchFamily="18" charset="0"/>
                          <a:cs typeface="Arial" pitchFamily="34" charset="0"/>
                        </a:rPr>
                        <a:t>x</a:t>
                      </a:r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</a:rPr>
                        <a:t> </a:t>
                      </a:r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  <a:sym typeface="Symbol"/>
                        </a:rPr>
                        <a:t> 5 </a:t>
                      </a:r>
                      <a:endParaRPr lang="en-US" dirty="0"/>
                    </a:p>
                  </p:txBody>
                </p:sp>
                <p:sp>
                  <p:nvSpPr>
                    <p:cNvPr id="9" name="Rectangle 8"/>
                    <p:cNvSpPr/>
                    <p:nvPr/>
                  </p:nvSpPr>
                  <p:spPr>
                    <a:xfrm>
                      <a:off x="3357554" y="3931328"/>
                      <a:ext cx="2228495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i="1" dirty="0" smtClean="0">
                          <a:latin typeface="Times" pitchFamily="18" charset="0"/>
                          <a:cs typeface="Arial" pitchFamily="34" charset="0"/>
                        </a:rPr>
                        <a:t>x</a:t>
                      </a:r>
                      <a:r>
                        <a:rPr lang="en-US" baseline="30000" dirty="0" smtClean="0">
                          <a:latin typeface="Times" pitchFamily="18" charset="0"/>
                          <a:cs typeface="Arial" pitchFamily="34" charset="0"/>
                        </a:rPr>
                        <a:t>4</a:t>
                      </a:r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</a:rPr>
                        <a:t> </a:t>
                      </a:r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</a:rPr>
                        <a:t> 3</a:t>
                      </a:r>
                      <a:r>
                        <a:rPr lang="en-US" i="1" dirty="0" smtClean="0">
                          <a:latin typeface="Times" pitchFamily="18" charset="0"/>
                          <a:cs typeface="Arial" pitchFamily="34" charset="0"/>
                        </a:rPr>
                        <a:t>x</a:t>
                      </a:r>
                      <a:r>
                        <a:rPr lang="en-US" baseline="30000" dirty="0" smtClean="0">
                          <a:latin typeface="Times" pitchFamily="18" charset="0"/>
                          <a:cs typeface="Arial" pitchFamily="34" charset="0"/>
                        </a:rPr>
                        <a:t>3</a:t>
                      </a:r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</a:rPr>
                        <a:t> – 5</a:t>
                      </a:r>
                      <a:r>
                        <a:rPr lang="en-US" i="1" dirty="0" smtClean="0">
                          <a:latin typeface="Times" pitchFamily="18" charset="0"/>
                          <a:cs typeface="Arial" pitchFamily="34" charset="0"/>
                        </a:rPr>
                        <a:t>x</a:t>
                      </a:r>
                      <a:r>
                        <a:rPr lang="en-US" baseline="30000" dirty="0" smtClean="0">
                          <a:latin typeface="Times" pitchFamily="18" charset="0"/>
                          <a:cs typeface="Arial" pitchFamily="34" charset="0"/>
                        </a:rPr>
                        <a:t>2</a:t>
                      </a:r>
                      <a:r>
                        <a:rPr lang="en-US" i="1" dirty="0" smtClean="0">
                          <a:latin typeface="Times" pitchFamily="18" charset="0"/>
                          <a:cs typeface="Arial" pitchFamily="34" charset="0"/>
                        </a:rPr>
                        <a:t> </a:t>
                      </a:r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  <a:sym typeface="Symbol"/>
                        </a:rPr>
                        <a:t>+ </a:t>
                      </a:r>
                      <a:r>
                        <a:rPr lang="en-US" i="1" dirty="0" smtClean="0">
                          <a:latin typeface="Times" pitchFamily="18" charset="0"/>
                          <a:cs typeface="Arial" pitchFamily="34" charset="0"/>
                          <a:sym typeface="Symbol"/>
                        </a:rPr>
                        <a:t>x</a:t>
                      </a:r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  <a:sym typeface="Symbol"/>
                        </a:rPr>
                        <a:t>  6 </a:t>
                      </a:r>
                      <a:endParaRPr lang="en-US" dirty="0"/>
                    </a:p>
                  </p:txBody>
                </p:sp>
                <p:sp>
                  <p:nvSpPr>
                    <p:cNvPr id="10" name="Freeform 9"/>
                    <p:cNvSpPr/>
                    <p:nvPr/>
                  </p:nvSpPr>
                  <p:spPr>
                    <a:xfrm>
                      <a:off x="2583046" y="3880938"/>
                      <a:ext cx="577515" cy="745957"/>
                    </a:xfrm>
                    <a:custGeom>
                      <a:avLst/>
                      <a:gdLst>
                        <a:gd name="connsiteX0" fmla="*/ 577515 w 577515"/>
                        <a:gd name="connsiteY0" fmla="*/ 0 h 745957"/>
                        <a:gd name="connsiteX1" fmla="*/ 421105 w 577515"/>
                        <a:gd name="connsiteY1" fmla="*/ 385010 h 745957"/>
                        <a:gd name="connsiteX2" fmla="*/ 0 w 577515"/>
                        <a:gd name="connsiteY2" fmla="*/ 745957 h 745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77515" h="745957">
                          <a:moveTo>
                            <a:pt x="577515" y="0"/>
                          </a:moveTo>
                          <a:cubicBezTo>
                            <a:pt x="547436" y="130342"/>
                            <a:pt x="517358" y="260684"/>
                            <a:pt x="421105" y="385010"/>
                          </a:cubicBezTo>
                          <a:cubicBezTo>
                            <a:pt x="324853" y="509336"/>
                            <a:pt x="162426" y="627646"/>
                            <a:pt x="0" y="745957"/>
                          </a:cubicBez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1" name="Straight Connector 10"/>
                    <p:cNvCxnSpPr>
                      <a:stCxn id="10" idx="0"/>
                    </p:cNvCxnSpPr>
                    <p:nvPr/>
                  </p:nvCxnSpPr>
                  <p:spPr>
                    <a:xfrm>
                      <a:off x="3160561" y="3880938"/>
                      <a:ext cx="2137129" cy="158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" name="Rectangle 11"/>
                    <p:cNvSpPr/>
                    <p:nvPr/>
                  </p:nvSpPr>
                  <p:spPr>
                    <a:xfrm>
                      <a:off x="3380864" y="4263700"/>
                      <a:ext cx="1322798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i="1" dirty="0" smtClean="0">
                          <a:latin typeface="Times" pitchFamily="18" charset="0"/>
                          <a:cs typeface="Arial" pitchFamily="34" charset="0"/>
                        </a:rPr>
                        <a:t>x</a:t>
                      </a:r>
                      <a:r>
                        <a:rPr lang="en-US" baseline="30000" dirty="0" smtClean="0">
                          <a:latin typeface="Times" pitchFamily="18" charset="0"/>
                          <a:cs typeface="Arial" pitchFamily="34" charset="0"/>
                        </a:rPr>
                        <a:t>4</a:t>
                      </a:r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</a:rPr>
                        <a:t> </a:t>
                      </a:r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</a:rPr>
                        <a:t> </a:t>
                      </a:r>
                      <a:r>
                        <a:rPr lang="en-US" i="1" dirty="0" smtClean="0">
                          <a:latin typeface="Times" pitchFamily="18" charset="0"/>
                          <a:cs typeface="Arial" pitchFamily="34" charset="0"/>
                        </a:rPr>
                        <a:t>x</a:t>
                      </a:r>
                      <a:r>
                        <a:rPr lang="en-US" baseline="30000" dirty="0" smtClean="0">
                          <a:latin typeface="Times" pitchFamily="18" charset="0"/>
                          <a:cs typeface="Arial" pitchFamily="34" charset="0"/>
                        </a:rPr>
                        <a:t>3</a:t>
                      </a:r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</a:rPr>
                        <a:t> </a:t>
                      </a:r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  <a:sym typeface="Symbol"/>
                        </a:rPr>
                        <a:t> 2</a:t>
                      </a:r>
                      <a:r>
                        <a:rPr lang="en-US" i="1" dirty="0" smtClean="0">
                          <a:latin typeface="Times" pitchFamily="18" charset="0"/>
                          <a:cs typeface="Arial" pitchFamily="34" charset="0"/>
                          <a:sym typeface="Symbol"/>
                        </a:rPr>
                        <a:t>x</a:t>
                      </a:r>
                      <a:r>
                        <a:rPr lang="en-US" baseline="30000" dirty="0" smtClean="0">
                          <a:latin typeface="Times" pitchFamily="18" charset="0"/>
                          <a:cs typeface="Arial" pitchFamily="34" charset="0"/>
                          <a:sym typeface="Symbol"/>
                        </a:rPr>
                        <a:t>2</a:t>
                      </a:r>
                      <a:endParaRPr lang="en-US" baseline="30000" dirty="0"/>
                    </a:p>
                  </p:txBody>
                </p:sp>
                <p:sp>
                  <p:nvSpPr>
                    <p:cNvPr id="13" name="Rectangle 12"/>
                    <p:cNvSpPr/>
                    <p:nvPr/>
                  </p:nvSpPr>
                  <p:spPr>
                    <a:xfrm>
                      <a:off x="4541366" y="4381758"/>
                      <a:ext cx="311304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  <a:sym typeface="Symbol"/>
                        </a:rPr>
                        <a:t></a:t>
                      </a:r>
                      <a:endParaRPr lang="en-US" dirty="0"/>
                    </a:p>
                  </p:txBody>
                </p:sp>
                <p:sp>
                  <p:nvSpPr>
                    <p:cNvPr id="15" name="Rectangle 14"/>
                    <p:cNvSpPr/>
                    <p:nvPr/>
                  </p:nvSpPr>
                  <p:spPr>
                    <a:xfrm>
                      <a:off x="3557574" y="4574270"/>
                      <a:ext cx="1529586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  <a:sym typeface="Symbol"/>
                        </a:rPr>
                        <a:t>2</a:t>
                      </a:r>
                      <a:r>
                        <a:rPr lang="en-US" i="1" dirty="0" smtClean="0">
                          <a:latin typeface="Times" pitchFamily="18" charset="0"/>
                          <a:cs typeface="Arial" pitchFamily="34" charset="0"/>
                        </a:rPr>
                        <a:t>x</a:t>
                      </a:r>
                      <a:r>
                        <a:rPr lang="en-US" baseline="30000" dirty="0" smtClean="0">
                          <a:latin typeface="Times" pitchFamily="18" charset="0"/>
                          <a:cs typeface="Arial" pitchFamily="34" charset="0"/>
                        </a:rPr>
                        <a:t>3</a:t>
                      </a:r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</a:rPr>
                        <a:t> </a:t>
                      </a:r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</a:rPr>
                        <a:t> 3</a:t>
                      </a:r>
                      <a:r>
                        <a:rPr lang="en-US" i="1" dirty="0" smtClean="0">
                          <a:latin typeface="Times" pitchFamily="18" charset="0"/>
                          <a:cs typeface="Arial" pitchFamily="34" charset="0"/>
                        </a:rPr>
                        <a:t>x</a:t>
                      </a:r>
                      <a:r>
                        <a:rPr lang="en-US" baseline="30000" dirty="0" smtClean="0">
                          <a:latin typeface="Times" pitchFamily="18" charset="0"/>
                          <a:cs typeface="Arial" pitchFamily="34" charset="0"/>
                        </a:rPr>
                        <a:t>2</a:t>
                      </a:r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</a:rPr>
                        <a:t> + </a:t>
                      </a:r>
                      <a:r>
                        <a:rPr lang="en-US" i="1" dirty="0" smtClean="0">
                          <a:latin typeface="Times" pitchFamily="18" charset="0"/>
                          <a:cs typeface="Arial" pitchFamily="34" charset="0"/>
                        </a:rPr>
                        <a:t>x</a:t>
                      </a:r>
                      <a:endParaRPr lang="en-US" baseline="30000" dirty="0"/>
                    </a:p>
                  </p:txBody>
                </p:sp>
                <p:sp>
                  <p:nvSpPr>
                    <p:cNvPr id="18" name="Rectangle 17"/>
                    <p:cNvSpPr/>
                    <p:nvPr/>
                  </p:nvSpPr>
                  <p:spPr>
                    <a:xfrm>
                      <a:off x="5065496" y="4929198"/>
                      <a:ext cx="311304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  <a:sym typeface="Symbol"/>
                        </a:rPr>
                        <a:t></a:t>
                      </a:r>
                      <a:endParaRPr lang="en-US" dirty="0"/>
                    </a:p>
                  </p:txBody>
                </p:sp>
                <p:sp>
                  <p:nvSpPr>
                    <p:cNvPr id="19" name="Rectangle 18"/>
                    <p:cNvSpPr/>
                    <p:nvPr/>
                  </p:nvSpPr>
                  <p:spPr>
                    <a:xfrm>
                      <a:off x="4165174" y="5132234"/>
                      <a:ext cx="1423788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</a:rPr>
                        <a:t>5</a:t>
                      </a:r>
                      <a:r>
                        <a:rPr lang="en-US" i="1" dirty="0" smtClean="0">
                          <a:latin typeface="Times" pitchFamily="18" charset="0"/>
                          <a:cs typeface="Arial" pitchFamily="34" charset="0"/>
                        </a:rPr>
                        <a:t>x</a:t>
                      </a:r>
                      <a:r>
                        <a:rPr lang="en-US" baseline="30000" dirty="0" smtClean="0">
                          <a:latin typeface="Times" pitchFamily="18" charset="0"/>
                          <a:cs typeface="Arial" pitchFamily="34" charset="0"/>
                        </a:rPr>
                        <a:t>2</a:t>
                      </a:r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</a:rPr>
                        <a:t> </a:t>
                      </a:r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  <a:sym typeface="Symbol"/>
                        </a:rPr>
                        <a:t> 3</a:t>
                      </a:r>
                      <a:r>
                        <a:rPr lang="en-US" i="1" dirty="0" smtClean="0">
                          <a:latin typeface="Times" pitchFamily="18" charset="0"/>
                          <a:cs typeface="Arial" pitchFamily="34" charset="0"/>
                          <a:sym typeface="Symbol"/>
                        </a:rPr>
                        <a:t>x</a:t>
                      </a:r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  <a:sym typeface="Symbol"/>
                        </a:rPr>
                        <a:t> </a:t>
                      </a:r>
                      <a:r>
                        <a:rPr lang="en-US" i="1" dirty="0" smtClean="0">
                          <a:latin typeface="Times" pitchFamily="18" charset="0"/>
                          <a:cs typeface="Arial" pitchFamily="34" charset="0"/>
                          <a:sym typeface="Symbol"/>
                        </a:rPr>
                        <a:t> </a:t>
                      </a:r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  <a:sym typeface="Symbol"/>
                        </a:rPr>
                        <a:t>6</a:t>
                      </a:r>
                      <a:endParaRPr lang="en-US" baseline="30000" dirty="0"/>
                    </a:p>
                  </p:txBody>
                </p:sp>
                <p:sp>
                  <p:nvSpPr>
                    <p:cNvPr id="22" name="Rectangle 21"/>
                    <p:cNvSpPr/>
                    <p:nvPr/>
                  </p:nvSpPr>
                  <p:spPr>
                    <a:xfrm>
                      <a:off x="5636246" y="5537552"/>
                      <a:ext cx="311304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  <a:sym typeface="Symbol"/>
                        </a:rPr>
                        <a:t></a:t>
                      </a:r>
                      <a:endParaRPr lang="en-US" dirty="0"/>
                    </a:p>
                  </p:txBody>
                </p:sp>
                <p:sp>
                  <p:nvSpPr>
                    <p:cNvPr id="24" name="Rectangle 23"/>
                    <p:cNvSpPr/>
                    <p:nvPr/>
                  </p:nvSpPr>
                  <p:spPr>
                    <a:xfrm>
                      <a:off x="1928794" y="4002766"/>
                      <a:ext cx="11047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i="1" dirty="0" smtClean="0">
                          <a:latin typeface="Times" pitchFamily="18" charset="0"/>
                          <a:cs typeface="Arial" pitchFamily="34" charset="0"/>
                        </a:rPr>
                        <a:t>x</a:t>
                      </a:r>
                      <a:r>
                        <a:rPr lang="en-US" baseline="30000" dirty="0" smtClean="0">
                          <a:latin typeface="Times" pitchFamily="18" charset="0"/>
                          <a:cs typeface="Arial" pitchFamily="34" charset="0"/>
                        </a:rPr>
                        <a:t>2</a:t>
                      </a:r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</a:rPr>
                        <a:t> </a:t>
                      </a:r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  <a:sym typeface="Symbol"/>
                        </a:rPr>
                        <a:t> </a:t>
                      </a:r>
                      <a:r>
                        <a:rPr lang="en-US" i="1" dirty="0" smtClean="0">
                          <a:latin typeface="Times" pitchFamily="18" charset="0"/>
                          <a:cs typeface="Arial" pitchFamily="34" charset="0"/>
                          <a:sym typeface="Symbol"/>
                        </a:rPr>
                        <a:t>x </a:t>
                      </a:r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  <a:sym typeface="Symbol"/>
                        </a:rPr>
                        <a:t> 2</a:t>
                      </a:r>
                      <a:endParaRPr lang="en-US" baseline="30000" dirty="0"/>
                    </a:p>
                  </p:txBody>
                </p:sp>
                <p:cxnSp>
                  <p:nvCxnSpPr>
                    <p:cNvPr id="25" name="Straight Arrow Connector 24"/>
                    <p:cNvCxnSpPr/>
                    <p:nvPr/>
                  </p:nvCxnSpPr>
                  <p:spPr>
                    <a:xfrm rot="10800000">
                      <a:off x="4707368" y="3738062"/>
                      <a:ext cx="571504" cy="158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Straight Arrow Connector 25"/>
                    <p:cNvCxnSpPr/>
                    <p:nvPr/>
                  </p:nvCxnSpPr>
                  <p:spPr>
                    <a:xfrm rot="5400000" flipH="1" flipV="1">
                      <a:off x="2036745" y="4524971"/>
                      <a:ext cx="357190" cy="158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0" name="Rectangle 29"/>
                    <p:cNvSpPr/>
                    <p:nvPr/>
                  </p:nvSpPr>
                  <p:spPr>
                    <a:xfrm>
                      <a:off x="2122814" y="5678166"/>
                      <a:ext cx="180049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sisa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pembagian</a:t>
                      </a:r>
                      <a:endParaRPr lang="en-US" dirty="0"/>
                    </a:p>
                  </p:txBody>
                </p:sp>
                <p:sp>
                  <p:nvSpPr>
                    <p:cNvPr id="31" name="Rectangle 30"/>
                    <p:cNvSpPr/>
                    <p:nvPr/>
                  </p:nvSpPr>
                  <p:spPr>
                    <a:xfrm>
                      <a:off x="1694186" y="4606596"/>
                      <a:ext cx="1069524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pembagi</a:t>
                      </a:r>
                      <a:endParaRPr lang="en-US" dirty="0"/>
                    </a:p>
                  </p:txBody>
                </p:sp>
                <p:sp>
                  <p:nvSpPr>
                    <p:cNvPr id="32" name="Rectangle 31"/>
                    <p:cNvSpPr/>
                    <p:nvPr/>
                  </p:nvSpPr>
                  <p:spPr>
                    <a:xfrm>
                      <a:off x="5266086" y="3500438"/>
                      <a:ext cx="115929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hasil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bagi</a:t>
                      </a:r>
                      <a:endParaRPr lang="en-US" dirty="0"/>
                    </a:p>
                  </p:txBody>
                </p:sp>
                <p:sp>
                  <p:nvSpPr>
                    <p:cNvPr id="36" name="Rectangle 35"/>
                    <p:cNvSpPr/>
                    <p:nvPr/>
                  </p:nvSpPr>
                  <p:spPr>
                    <a:xfrm>
                      <a:off x="3557574" y="4834450"/>
                      <a:ext cx="16065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  <a:sym typeface="Symbol"/>
                        </a:rPr>
                        <a:t>2</a:t>
                      </a:r>
                      <a:r>
                        <a:rPr lang="en-US" i="1" dirty="0" smtClean="0">
                          <a:latin typeface="Times" pitchFamily="18" charset="0"/>
                          <a:cs typeface="Arial" pitchFamily="34" charset="0"/>
                        </a:rPr>
                        <a:t>x</a:t>
                      </a:r>
                      <a:r>
                        <a:rPr lang="en-US" baseline="30000" dirty="0" smtClean="0">
                          <a:latin typeface="Times" pitchFamily="18" charset="0"/>
                          <a:cs typeface="Arial" pitchFamily="34" charset="0"/>
                        </a:rPr>
                        <a:t>3</a:t>
                      </a:r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</a:rPr>
                        <a:t> </a:t>
                      </a:r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</a:rPr>
                        <a:t> 2</a:t>
                      </a:r>
                      <a:r>
                        <a:rPr lang="en-US" i="1" dirty="0" smtClean="0">
                          <a:latin typeface="Times" pitchFamily="18" charset="0"/>
                          <a:cs typeface="Arial" pitchFamily="34" charset="0"/>
                        </a:rPr>
                        <a:t>x</a:t>
                      </a:r>
                      <a:r>
                        <a:rPr lang="en-US" baseline="30000" dirty="0" smtClean="0">
                          <a:latin typeface="Times" pitchFamily="18" charset="0"/>
                          <a:cs typeface="Arial" pitchFamily="34" charset="0"/>
                        </a:rPr>
                        <a:t>2</a:t>
                      </a:r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</a:rPr>
                        <a:t> + 4</a:t>
                      </a:r>
                      <a:r>
                        <a:rPr lang="en-US" i="1" dirty="0" smtClean="0">
                          <a:latin typeface="Times" pitchFamily="18" charset="0"/>
                          <a:cs typeface="Arial" pitchFamily="34" charset="0"/>
                        </a:rPr>
                        <a:t>x</a:t>
                      </a:r>
                      <a:endParaRPr lang="en-US" baseline="30000" dirty="0"/>
                    </a:p>
                  </p:txBody>
                </p:sp>
                <p:sp>
                  <p:nvSpPr>
                    <p:cNvPr id="39" name="Rectangle 38"/>
                    <p:cNvSpPr/>
                    <p:nvPr/>
                  </p:nvSpPr>
                  <p:spPr>
                    <a:xfrm>
                      <a:off x="4165174" y="5405954"/>
                      <a:ext cx="1571264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</a:rPr>
                        <a:t>5</a:t>
                      </a:r>
                      <a:r>
                        <a:rPr lang="en-US" i="1" dirty="0" smtClean="0">
                          <a:latin typeface="Times" pitchFamily="18" charset="0"/>
                          <a:cs typeface="Arial" pitchFamily="34" charset="0"/>
                        </a:rPr>
                        <a:t>x</a:t>
                      </a:r>
                      <a:r>
                        <a:rPr lang="en-US" baseline="30000" dirty="0" smtClean="0">
                          <a:latin typeface="Times" pitchFamily="18" charset="0"/>
                          <a:cs typeface="Arial" pitchFamily="34" charset="0"/>
                        </a:rPr>
                        <a:t>2</a:t>
                      </a:r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</a:rPr>
                        <a:t> </a:t>
                      </a:r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  <a:sym typeface="Symbol"/>
                        </a:rPr>
                        <a:t>+ 5</a:t>
                      </a:r>
                      <a:r>
                        <a:rPr lang="en-US" i="1" dirty="0" smtClean="0">
                          <a:latin typeface="Times" pitchFamily="18" charset="0"/>
                          <a:cs typeface="Arial" pitchFamily="34" charset="0"/>
                          <a:sym typeface="Symbol"/>
                        </a:rPr>
                        <a:t>x</a:t>
                      </a:r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  <a:sym typeface="Symbol"/>
                        </a:rPr>
                        <a:t> </a:t>
                      </a:r>
                      <a:r>
                        <a:rPr lang="en-US" i="1" dirty="0" smtClean="0">
                          <a:latin typeface="Times" pitchFamily="18" charset="0"/>
                          <a:cs typeface="Arial" pitchFamily="34" charset="0"/>
                          <a:sym typeface="Symbol"/>
                        </a:rPr>
                        <a:t>+ </a:t>
                      </a:r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  <a:sym typeface="Symbol"/>
                        </a:rPr>
                        <a:t>10</a:t>
                      </a:r>
                      <a:endParaRPr lang="en-US" baseline="30000" dirty="0"/>
                    </a:p>
                  </p:txBody>
                </p:sp>
                <p:sp>
                  <p:nvSpPr>
                    <p:cNvPr id="44" name="Rectangle 43"/>
                    <p:cNvSpPr/>
                    <p:nvPr/>
                  </p:nvSpPr>
                  <p:spPr>
                    <a:xfrm>
                      <a:off x="4732370" y="5691706"/>
                      <a:ext cx="1002197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</a:rPr>
                        <a:t>8</a:t>
                      </a:r>
                      <a:r>
                        <a:rPr lang="en-US" i="1" dirty="0" smtClean="0">
                          <a:latin typeface="Times" pitchFamily="18" charset="0"/>
                          <a:cs typeface="Arial" pitchFamily="34" charset="0"/>
                        </a:rPr>
                        <a:t>x</a:t>
                      </a:r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</a:rPr>
                        <a:t> </a:t>
                      </a:r>
                      <a:r>
                        <a:rPr lang="en-US" dirty="0" smtClean="0">
                          <a:latin typeface="Times" pitchFamily="18" charset="0"/>
                          <a:cs typeface="Arial" pitchFamily="34" charset="0"/>
                          <a:sym typeface="Symbol"/>
                        </a:rPr>
                        <a:t> 16</a:t>
                      </a:r>
                      <a:endParaRPr lang="en-US" baseline="30000" dirty="0"/>
                    </a:p>
                  </p:txBody>
                </p:sp>
              </p:grpSp>
              <p:cxnSp>
                <p:nvCxnSpPr>
                  <p:cNvPr id="35" name="Straight Connector 34"/>
                  <p:cNvCxnSpPr/>
                  <p:nvPr/>
                </p:nvCxnSpPr>
                <p:spPr>
                  <a:xfrm>
                    <a:off x="3500430" y="4536666"/>
                    <a:ext cx="1143008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>
                    <a:off x="3822278" y="5096138"/>
                    <a:ext cx="1285884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4298280" y="5690198"/>
                    <a:ext cx="142876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9" name="Straight Arrow Connector 48"/>
                <p:cNvCxnSpPr/>
                <p:nvPr/>
              </p:nvCxnSpPr>
              <p:spPr>
                <a:xfrm rot="5400000">
                  <a:off x="4834482" y="4617834"/>
                  <a:ext cx="857256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/>
                <p:nvPr/>
              </p:nvCxnSpPr>
              <p:spPr>
                <a:xfrm rot="5400000">
                  <a:off x="4537075" y="4392619"/>
                  <a:ext cx="500066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7" name="Group 66"/>
            <p:cNvGrpSpPr/>
            <p:nvPr/>
          </p:nvGrpSpPr>
          <p:grpSpPr>
            <a:xfrm>
              <a:off x="1128433" y="5572140"/>
              <a:ext cx="6515401" cy="1083712"/>
              <a:chOff x="1357290" y="5072074"/>
              <a:chExt cx="6515401" cy="1083712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1357290" y="5072074"/>
                <a:ext cx="578647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x</a:t>
                </a:r>
                <a:r>
                  <a:rPr lang="en-US" baseline="30000" dirty="0" smtClean="0">
                    <a:latin typeface="Times" pitchFamily="18" charset="0"/>
                    <a:cs typeface="Arial" pitchFamily="34" charset="0"/>
                  </a:rPr>
                  <a:t>4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 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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 3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x</a:t>
                </a:r>
                <a:r>
                  <a:rPr lang="en-US" baseline="30000" dirty="0" smtClean="0">
                    <a:latin typeface="Times" pitchFamily="18" charset="0"/>
                    <a:cs typeface="Arial" pitchFamily="34" charset="0"/>
                  </a:rPr>
                  <a:t>3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 – 5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x</a:t>
                </a:r>
                <a:r>
                  <a:rPr lang="en-US" baseline="30000" dirty="0" smtClean="0">
                    <a:latin typeface="Times" pitchFamily="18" charset="0"/>
                    <a:cs typeface="Arial" pitchFamily="34" charset="0"/>
                  </a:rPr>
                  <a:t>2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 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+ 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  <a:sym typeface="Symbol"/>
                  </a:rPr>
                  <a:t>x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  6 = (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  <a:sym typeface="Symbol"/>
                  </a:rPr>
                  <a:t>x</a:t>
                </a:r>
                <a:r>
                  <a:rPr lang="en-US" baseline="30000" dirty="0" smtClean="0">
                    <a:latin typeface="Times" pitchFamily="18" charset="0"/>
                    <a:cs typeface="Arial" pitchFamily="34" charset="0"/>
                    <a:sym typeface="Symbol"/>
                  </a:rPr>
                  <a:t>2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  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  <a:sym typeface="Symbol"/>
                  </a:rPr>
                  <a:t>x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  2)(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x</a:t>
                </a:r>
                <a:r>
                  <a:rPr lang="en-US" i="1" baseline="30000" dirty="0" smtClean="0">
                    <a:latin typeface="Times" pitchFamily="18" charset="0"/>
                    <a:cs typeface="Arial" pitchFamily="34" charset="0"/>
                  </a:rPr>
                  <a:t>2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 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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 2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x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 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 5) + (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8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x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 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 16) </a:t>
                </a:r>
                <a:endParaRPr lang="en-US" dirty="0"/>
              </a:p>
            </p:txBody>
          </p:sp>
          <p:cxnSp>
            <p:nvCxnSpPr>
              <p:cNvPr id="58" name="Straight Arrow Connector 57"/>
              <p:cNvCxnSpPr/>
              <p:nvPr/>
            </p:nvCxnSpPr>
            <p:spPr>
              <a:xfrm rot="5400000" flipH="1" flipV="1">
                <a:off x="2358216" y="5571346"/>
                <a:ext cx="285752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rot="5400000" flipH="1" flipV="1">
                <a:off x="4001290" y="5571346"/>
                <a:ext cx="285752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 rot="5400000" flipH="1" flipV="1">
                <a:off x="5144298" y="5571346"/>
                <a:ext cx="285752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 rot="5400000" flipH="1" flipV="1">
                <a:off x="6430182" y="5571346"/>
                <a:ext cx="285752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Rectangle 62"/>
              <p:cNvSpPr/>
              <p:nvPr/>
            </p:nvSpPr>
            <p:spPr>
              <a:xfrm>
                <a:off x="1857356" y="5786454"/>
                <a:ext cx="13644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smtClean="0">
                    <a:latin typeface="Arial" pitchFamily="34" charset="0"/>
                    <a:cs typeface="Arial" pitchFamily="34" charset="0"/>
                    <a:sym typeface="Symbol"/>
                  </a:rPr>
                  <a:t>yang </a:t>
                </a:r>
                <a:r>
                  <a:rPr lang="en-US" i="1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dibagi</a:t>
                </a:r>
                <a:endParaRPr lang="en-US" i="1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643306" y="5763144"/>
                <a:ext cx="1069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pembagi</a:t>
                </a:r>
                <a:endParaRPr lang="en-US" i="1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821656" y="5786454"/>
                <a:ext cx="11592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hasil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i="1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bagi</a:t>
                </a:r>
                <a:endParaRPr lang="en-US" i="1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072198" y="5786454"/>
                <a:ext cx="18004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sisa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i="1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pembagian</a:t>
                </a:r>
                <a:endParaRPr lang="en-US" i="1" dirty="0"/>
              </a:p>
            </p:txBody>
          </p:sp>
        </p:grpSp>
      </p:grpSp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60648"/>
            <a:ext cx="54023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III. TEOREMA  SISA</a:t>
            </a:r>
            <a:endParaRPr lang="en-US" sz="4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0034" y="1500174"/>
            <a:ext cx="8143932" cy="4817691"/>
            <a:chOff x="500034" y="1500174"/>
            <a:chExt cx="8143932" cy="4817691"/>
          </a:xfrm>
        </p:grpSpPr>
        <p:sp>
          <p:nvSpPr>
            <p:cNvPr id="3" name="TextBox 2"/>
            <p:cNvSpPr txBox="1"/>
            <p:nvPr/>
          </p:nvSpPr>
          <p:spPr>
            <a:xfrm>
              <a:off x="500034" y="2285992"/>
              <a:ext cx="8143932" cy="403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Persamaan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menyatakan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hubungan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antara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)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dengan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), 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),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S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)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adalah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:</a:t>
              </a:r>
            </a:p>
            <a:p>
              <a:pPr algn="ctr" defTabSz="444500">
                <a:spcBef>
                  <a:spcPts val="1200"/>
                </a:spcBef>
                <a:buFont typeface="Arial" pitchFamily="34" charset="0"/>
                <a:buChar char="•"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	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 f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)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sukubanyak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dibagi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misalnya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diketahui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berderajat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algn="ctr" defTabSz="444500">
                <a:spcBef>
                  <a:spcPts val="1200"/>
                </a:spcBef>
                <a:buFont typeface="Arial" pitchFamily="34" charset="0"/>
                <a:buChar char="•"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	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 P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)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sukubanyak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pembagi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misalnya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diketahui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berderajat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 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  <a:sym typeface="Symbol"/>
                </a:rPr>
                <a:t>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.</a:t>
              </a:r>
            </a:p>
            <a:p>
              <a:pPr algn="ctr" defTabSz="444500">
                <a:spcBef>
                  <a:spcPts val="1200"/>
                </a:spcBef>
                <a:buFont typeface="Arial" pitchFamily="34" charset="0"/>
                <a:buChar char="•"/>
              </a:pP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 	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)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sukubanyak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hasil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bagi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berderajat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– 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) </a:t>
              </a:r>
            </a:p>
            <a:p>
              <a:pPr algn="ctr" defTabSz="444500">
                <a:spcBef>
                  <a:spcPts val="1200"/>
                </a:spcBef>
                <a:buFont typeface="Arial" pitchFamily="34" charset="0"/>
                <a:buChar char="•"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	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 S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)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sukubanyak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sisa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pembagian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berderajat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paling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tinggi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atau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maksimum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– 1)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643174" y="1500174"/>
              <a:ext cx="35429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) = </a:t>
              </a:r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) 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  <a:sym typeface="Symbol"/>
                </a:rPr>
                <a:t> </a:t>
              </a:r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) + </a:t>
              </a:r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S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)  </a:t>
              </a:r>
              <a:endParaRPr lang="en-US" sz="2400" b="1" dirty="0"/>
            </a:p>
          </p:txBody>
        </p:sp>
      </p:grpSp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162049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Pembagian</a:t>
            </a:r>
            <a:r>
              <a:rPr lang="en-US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Berbentuk</a:t>
            </a:r>
            <a:r>
              <a:rPr lang="en-US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(x – k)</a:t>
            </a:r>
            <a:endParaRPr lang="en-US" sz="2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67744" y="2276872"/>
            <a:ext cx="4890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) = (</a:t>
            </a:r>
            <a:r>
              <a:rPr lang="en-US" sz="3200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3200" b="1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3200" b="1" dirty="0" smtClean="0">
                <a:latin typeface="Arial" pitchFamily="34" charset="0"/>
                <a:cs typeface="Arial" pitchFamily="34" charset="0"/>
                <a:sym typeface="Symbol"/>
              </a:rPr>
              <a:t> </a:t>
            </a:r>
            <a:r>
              <a:rPr lang="en-US" sz="3200" b="1" i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) + </a:t>
            </a:r>
            <a:r>
              <a:rPr lang="en-US" sz="3200" b="1" i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500034" y="1732909"/>
            <a:ext cx="580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  <a:sym typeface="Symbol"/>
              </a:rPr>
              <a:t>Sukubanyak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Symbol"/>
              </a:rPr>
              <a:t>pembagi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= (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x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3103017"/>
            <a:ext cx="67362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Teorema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Teorema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Sisa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Dalil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Sisa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5003741"/>
            <a:ext cx="8143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Catatan</a:t>
            </a:r>
            <a:r>
              <a:rPr lang="en-US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ts val="1200"/>
              </a:spcBef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Penting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diingat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kembali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bahwa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nilai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fungsi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sukubanyak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Nilai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ditentukan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dua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metode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Metode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Substitusi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Metode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Skema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6248" y="4103149"/>
            <a:ext cx="1508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f(k)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169111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Menentukan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Sisa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Pembagian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Suatu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Sukubanyak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Pembagi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Bebentuk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Linear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96962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Contoh</a:t>
            </a:r>
            <a:endParaRPr lang="en-US" sz="2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472" y="814312"/>
            <a:ext cx="8393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Pembagi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sukubanyak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 </a:t>
            </a:r>
            <a:r>
              <a:rPr lang="en-US" sz="2000" i="1" dirty="0" smtClean="0">
                <a:latin typeface="Times" pitchFamily="18" charset="0"/>
                <a:cs typeface="Arial" pitchFamily="34" charset="0"/>
              </a:rPr>
              <a:t>f</a:t>
            </a:r>
            <a:r>
              <a:rPr lang="en-US" sz="2000" dirty="0" smtClean="0">
                <a:latin typeface="Times" pitchFamily="18" charset="0"/>
                <a:cs typeface="Arial" pitchFamily="34" charset="0"/>
              </a:rPr>
              <a:t>(</a:t>
            </a:r>
            <a:r>
              <a:rPr lang="en-US" sz="2000" i="1" dirty="0" smtClean="0">
                <a:latin typeface="Times" pitchFamily="18" charset="0"/>
                <a:cs typeface="Arial" pitchFamily="34" charset="0"/>
              </a:rPr>
              <a:t>x</a:t>
            </a:r>
            <a:r>
              <a:rPr lang="en-US" sz="2000" dirty="0" smtClean="0">
                <a:latin typeface="Times" pitchFamily="18" charset="0"/>
                <a:cs typeface="Arial" pitchFamily="34" charset="0"/>
              </a:rPr>
              <a:t>) = </a:t>
            </a:r>
            <a:r>
              <a:rPr lang="en-US" sz="2000" i="1" dirty="0" smtClean="0">
                <a:latin typeface="Times" pitchFamily="18" charset="0"/>
                <a:cs typeface="Arial" pitchFamily="34" charset="0"/>
              </a:rPr>
              <a:t>x</a:t>
            </a:r>
            <a:r>
              <a:rPr lang="en-US" sz="2000" baseline="30000" dirty="0" smtClean="0">
                <a:latin typeface="Times" pitchFamily="18" charset="0"/>
                <a:cs typeface="Arial" pitchFamily="34" charset="0"/>
              </a:rPr>
              <a:t>4</a:t>
            </a:r>
            <a:r>
              <a:rPr lang="en-US" sz="2000" dirty="0" smtClean="0">
                <a:latin typeface="Times" pitchFamily="18" charset="0"/>
                <a:cs typeface="Arial" pitchFamily="34" charset="0"/>
              </a:rPr>
              <a:t> – 6</a:t>
            </a:r>
            <a:r>
              <a:rPr lang="en-US" sz="2000" i="1" dirty="0" smtClean="0">
                <a:latin typeface="Times" pitchFamily="18" charset="0"/>
                <a:cs typeface="Arial" pitchFamily="34" charset="0"/>
              </a:rPr>
              <a:t>x</a:t>
            </a:r>
            <a:r>
              <a:rPr lang="en-US" sz="2000" baseline="30000" dirty="0" smtClean="0">
                <a:latin typeface="Times" pitchFamily="18" charset="0"/>
                <a:cs typeface="Arial" pitchFamily="34" charset="0"/>
              </a:rPr>
              <a:t>3</a:t>
            </a:r>
            <a:r>
              <a:rPr lang="en-US" sz="2000" dirty="0" smtClean="0">
                <a:latin typeface="Times" pitchFamily="18" charset="0"/>
                <a:cs typeface="Arial" pitchFamily="34" charset="0"/>
                <a:sym typeface="Symbol"/>
              </a:rPr>
              <a:t></a:t>
            </a:r>
            <a:r>
              <a:rPr lang="en-US" sz="2000" dirty="0" smtClean="0">
                <a:latin typeface="Times" pitchFamily="18" charset="0"/>
                <a:cs typeface="Arial" pitchFamily="34" charset="0"/>
              </a:rPr>
              <a:t> 6</a:t>
            </a:r>
            <a:r>
              <a:rPr lang="en-US" sz="2000" i="1" dirty="0" smtClean="0">
                <a:latin typeface="Times" pitchFamily="18" charset="0"/>
                <a:cs typeface="Arial" pitchFamily="34" charset="0"/>
              </a:rPr>
              <a:t>x</a:t>
            </a:r>
            <a:r>
              <a:rPr lang="en-US" sz="2000" baseline="30000" dirty="0" smtClean="0">
                <a:latin typeface="Times" pitchFamily="18" charset="0"/>
                <a:cs typeface="Arial" pitchFamily="34" charset="0"/>
              </a:rPr>
              <a:t>2</a:t>
            </a:r>
            <a:r>
              <a:rPr lang="en-US" sz="2000" dirty="0" smtClean="0">
                <a:latin typeface="Times" pitchFamily="18" charset="0"/>
                <a:cs typeface="Arial" pitchFamily="34" charset="0"/>
              </a:rPr>
              <a:t> </a:t>
            </a:r>
            <a:r>
              <a:rPr lang="en-US" sz="2000" dirty="0" smtClean="0">
                <a:latin typeface="Times" pitchFamily="18" charset="0"/>
                <a:cs typeface="Arial" pitchFamily="34" charset="0"/>
                <a:sym typeface="Symbol"/>
              </a:rPr>
              <a:t>+</a:t>
            </a:r>
            <a:r>
              <a:rPr lang="en-US" sz="2000" dirty="0" smtClean="0">
                <a:latin typeface="Times" pitchFamily="18" charset="0"/>
                <a:cs typeface="Arial" pitchFamily="34" charset="0"/>
              </a:rPr>
              <a:t> 8</a:t>
            </a:r>
            <a:r>
              <a:rPr lang="en-US" sz="2000" i="1" dirty="0" smtClean="0">
                <a:latin typeface="Times" pitchFamily="18" charset="0"/>
                <a:cs typeface="Arial" pitchFamily="34" charset="0"/>
              </a:rPr>
              <a:t>x</a:t>
            </a:r>
            <a:r>
              <a:rPr lang="en-US" sz="2000" dirty="0" smtClean="0">
                <a:latin typeface="Times" pitchFamily="18" charset="0"/>
                <a:cs typeface="Arial" pitchFamily="34" charset="0"/>
              </a:rPr>
              <a:t> + 6 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dibagi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dengan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 </a:t>
            </a:r>
            <a:r>
              <a:rPr lang="en-US" sz="2000" i="1" dirty="0" smtClean="0">
                <a:latin typeface="Times" pitchFamily="18" charset="0"/>
                <a:cs typeface="Arial" pitchFamily="34" charset="0"/>
                <a:sym typeface="Symbol"/>
              </a:rPr>
              <a:t>x – </a:t>
            </a:r>
            <a:r>
              <a:rPr lang="en-US" sz="2000" dirty="0" smtClean="0">
                <a:latin typeface="Times" pitchFamily="18" charset="0"/>
                <a:cs typeface="Arial" pitchFamily="34" charset="0"/>
                <a:sym typeface="Symbol"/>
              </a:rPr>
              <a:t>2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149859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Jawab</a:t>
            </a:r>
            <a:r>
              <a:rPr lang="en-US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472" y="1885882"/>
            <a:ext cx="3643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Pembagi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sukubanyak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 </a:t>
            </a:r>
            <a:r>
              <a:rPr lang="en-US" sz="2000" i="1" dirty="0" smtClean="0">
                <a:latin typeface="Times" pitchFamily="18" charset="0"/>
                <a:cs typeface="Arial" pitchFamily="34" charset="0"/>
              </a:rPr>
              <a:t>S</a:t>
            </a:r>
            <a:r>
              <a:rPr lang="en-US" sz="2000" dirty="0" smtClean="0">
                <a:latin typeface="Times" pitchFamily="18" charset="0"/>
                <a:cs typeface="Arial" pitchFamily="34" charset="0"/>
              </a:rPr>
              <a:t>= </a:t>
            </a:r>
            <a:r>
              <a:rPr lang="en-US" sz="2000" i="1" dirty="0" smtClean="0">
                <a:latin typeface="Times" pitchFamily="18" charset="0"/>
                <a:cs typeface="Arial" pitchFamily="34" charset="0"/>
              </a:rPr>
              <a:t>f</a:t>
            </a:r>
            <a:r>
              <a:rPr lang="en-US" sz="2000" dirty="0" smtClean="0">
                <a:latin typeface="Times" pitchFamily="18" charset="0"/>
                <a:cs typeface="Arial" pitchFamily="34" charset="0"/>
              </a:rPr>
              <a:t>(2)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71472" y="2275398"/>
            <a:ext cx="2786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  <a:sym typeface="Symbol"/>
              </a:rPr>
              <a:t>1.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  <a:sym typeface="Symbol"/>
              </a:rPr>
              <a:t>Metode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  <a:sym typeface="Symbol"/>
              </a:rPr>
              <a:t>Substitusi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1285852" y="2814576"/>
            <a:ext cx="3857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latin typeface="Times" pitchFamily="18" charset="0"/>
                <a:cs typeface="Arial" pitchFamily="34" charset="0"/>
              </a:rPr>
              <a:t>f</a:t>
            </a:r>
            <a:r>
              <a:rPr lang="en-US" sz="2000" dirty="0" smtClean="0">
                <a:latin typeface="Times" pitchFamily="18" charset="0"/>
                <a:cs typeface="Arial" pitchFamily="34" charset="0"/>
              </a:rPr>
              <a:t>(2) = (2)</a:t>
            </a:r>
            <a:r>
              <a:rPr lang="en-US" sz="2000" baseline="30000" dirty="0" smtClean="0">
                <a:latin typeface="Times" pitchFamily="18" charset="0"/>
                <a:cs typeface="Arial" pitchFamily="34" charset="0"/>
              </a:rPr>
              <a:t>4</a:t>
            </a:r>
            <a:r>
              <a:rPr lang="en-US" sz="2000" dirty="0" smtClean="0">
                <a:latin typeface="Times" pitchFamily="18" charset="0"/>
                <a:cs typeface="Arial" pitchFamily="34" charset="0"/>
              </a:rPr>
              <a:t> – 6(2)</a:t>
            </a:r>
            <a:r>
              <a:rPr lang="en-US" sz="2000" baseline="30000" dirty="0" smtClean="0">
                <a:latin typeface="Times" pitchFamily="18" charset="0"/>
                <a:cs typeface="Arial" pitchFamily="34" charset="0"/>
              </a:rPr>
              <a:t>3</a:t>
            </a:r>
            <a:r>
              <a:rPr lang="en-US" sz="2000" dirty="0" smtClean="0">
                <a:latin typeface="Times" pitchFamily="18" charset="0"/>
                <a:cs typeface="Arial" pitchFamily="34" charset="0"/>
                <a:sym typeface="Symbol"/>
              </a:rPr>
              <a:t> </a:t>
            </a:r>
            <a:r>
              <a:rPr lang="en-US" sz="2000" dirty="0" smtClean="0">
                <a:latin typeface="Times" pitchFamily="18" charset="0"/>
                <a:cs typeface="Arial" pitchFamily="34" charset="0"/>
              </a:rPr>
              <a:t>6(2)</a:t>
            </a:r>
            <a:r>
              <a:rPr lang="en-US" sz="2000" baseline="30000" dirty="0" smtClean="0">
                <a:latin typeface="Times" pitchFamily="18" charset="0"/>
                <a:cs typeface="Arial" pitchFamily="34" charset="0"/>
              </a:rPr>
              <a:t>2</a:t>
            </a:r>
            <a:r>
              <a:rPr lang="en-US" sz="2000" dirty="0" smtClean="0">
                <a:latin typeface="Times" pitchFamily="18" charset="0"/>
                <a:cs typeface="Arial" pitchFamily="34" charset="0"/>
              </a:rPr>
              <a:t> </a:t>
            </a:r>
            <a:r>
              <a:rPr lang="en-US" sz="2000" dirty="0" smtClean="0">
                <a:latin typeface="Times" pitchFamily="18" charset="0"/>
                <a:cs typeface="Arial" pitchFamily="34" charset="0"/>
                <a:sym typeface="Symbol"/>
              </a:rPr>
              <a:t>+</a:t>
            </a:r>
            <a:r>
              <a:rPr lang="en-US" sz="2000" dirty="0" smtClean="0">
                <a:latin typeface="Times" pitchFamily="18" charset="0"/>
                <a:cs typeface="Arial" pitchFamily="34" charset="0"/>
              </a:rPr>
              <a:t> 8(2) + 6 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888796" y="3243204"/>
            <a:ext cx="43091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" pitchFamily="18" charset="0"/>
                <a:cs typeface="Arial" pitchFamily="34" charset="0"/>
                <a:sym typeface="Symbol"/>
              </a:rPr>
              <a:t>   </a:t>
            </a:r>
            <a:r>
              <a:rPr lang="en-US" sz="2000" i="1" dirty="0" smtClean="0">
                <a:latin typeface="Times" pitchFamily="18" charset="0"/>
                <a:cs typeface="Arial" pitchFamily="34" charset="0"/>
              </a:rPr>
              <a:t>f</a:t>
            </a:r>
            <a:r>
              <a:rPr lang="en-US" sz="2000" dirty="0" smtClean="0">
                <a:latin typeface="Times" pitchFamily="18" charset="0"/>
                <a:cs typeface="Arial" pitchFamily="34" charset="0"/>
              </a:rPr>
              <a:t>(2) = 16  –  48 </a:t>
            </a:r>
            <a:r>
              <a:rPr lang="en-US" sz="2000" dirty="0" smtClean="0">
                <a:latin typeface="Times" pitchFamily="18" charset="0"/>
                <a:cs typeface="Arial" pitchFamily="34" charset="0"/>
                <a:sym typeface="Symbol"/>
              </a:rPr>
              <a:t> </a:t>
            </a:r>
            <a:r>
              <a:rPr lang="en-US" sz="2000" dirty="0" smtClean="0">
                <a:latin typeface="Times" pitchFamily="18" charset="0"/>
                <a:cs typeface="Arial" pitchFamily="34" charset="0"/>
              </a:rPr>
              <a:t>24 </a:t>
            </a:r>
            <a:r>
              <a:rPr lang="en-US" sz="2000" dirty="0" smtClean="0">
                <a:latin typeface="Times" pitchFamily="18" charset="0"/>
                <a:cs typeface="Arial" pitchFamily="34" charset="0"/>
                <a:sym typeface="Symbol"/>
              </a:rPr>
              <a:t>+</a:t>
            </a:r>
            <a:r>
              <a:rPr lang="en-US" sz="2000" dirty="0" smtClean="0">
                <a:latin typeface="Times" pitchFamily="18" charset="0"/>
                <a:cs typeface="Arial" pitchFamily="34" charset="0"/>
              </a:rPr>
              <a:t> 16 + 6 = </a:t>
            </a:r>
            <a:r>
              <a:rPr lang="en-US" sz="2000" dirty="0" smtClean="0">
                <a:latin typeface="Times" pitchFamily="18" charset="0"/>
                <a:cs typeface="Arial" pitchFamily="34" charset="0"/>
                <a:sym typeface="Symbol"/>
              </a:rPr>
              <a:t></a:t>
            </a:r>
            <a:r>
              <a:rPr lang="en-US" sz="2000" dirty="0" smtClean="0">
                <a:latin typeface="Times" pitchFamily="18" charset="0"/>
                <a:cs typeface="Arial" pitchFamily="34" charset="0"/>
              </a:rPr>
              <a:t>34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71472" y="3743270"/>
            <a:ext cx="33575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  <a:sym typeface="Symbol"/>
              </a:rPr>
              <a:t>2.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  <a:sym typeface="Symbol"/>
              </a:rPr>
              <a:t>Metode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  <a:sym typeface="Symbol"/>
              </a:rPr>
              <a:t>Bagan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sym typeface="Symbol"/>
              </a:rPr>
              <a:t>/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  <a:sym typeface="Symbol"/>
              </a:rPr>
              <a:t>Skema</a:t>
            </a:r>
            <a:endParaRPr lang="en-US" sz="2000" b="1" dirty="0"/>
          </a:p>
        </p:txBody>
      </p:sp>
      <p:grpSp>
        <p:nvGrpSpPr>
          <p:cNvPr id="47" name="Group 46"/>
          <p:cNvGrpSpPr/>
          <p:nvPr/>
        </p:nvGrpSpPr>
        <p:grpSpPr>
          <a:xfrm>
            <a:off x="1939587" y="4336576"/>
            <a:ext cx="5800856" cy="1685994"/>
            <a:chOff x="2225842" y="4071942"/>
            <a:chExt cx="5800856" cy="1685994"/>
          </a:xfrm>
        </p:grpSpPr>
        <p:sp>
          <p:nvSpPr>
            <p:cNvPr id="10" name="Freeform 9"/>
            <p:cNvSpPr/>
            <p:nvPr/>
          </p:nvSpPr>
          <p:spPr>
            <a:xfrm>
              <a:off x="2225842" y="4071942"/>
              <a:ext cx="631646" cy="548184"/>
            </a:xfrm>
            <a:custGeom>
              <a:avLst/>
              <a:gdLst>
                <a:gd name="connsiteX0" fmla="*/ 601579 w 613611"/>
                <a:gd name="connsiteY0" fmla="*/ 0 h 505326"/>
                <a:gd name="connsiteX1" fmla="*/ 613611 w 613611"/>
                <a:gd name="connsiteY1" fmla="*/ 493295 h 505326"/>
                <a:gd name="connsiteX2" fmla="*/ 0 w 613611"/>
                <a:gd name="connsiteY2" fmla="*/ 505326 h 50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3611" h="505326">
                  <a:moveTo>
                    <a:pt x="601579" y="0"/>
                  </a:moveTo>
                  <a:lnTo>
                    <a:pt x="613611" y="493295"/>
                  </a:lnTo>
                  <a:lnTo>
                    <a:pt x="0" y="505326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928926" y="4071942"/>
              <a:ext cx="4857784" cy="523376"/>
            </a:xfrm>
            <a:custGeom>
              <a:avLst/>
              <a:gdLst>
                <a:gd name="connsiteX0" fmla="*/ 0 w 4295273"/>
                <a:gd name="connsiteY0" fmla="*/ 0 h 481263"/>
                <a:gd name="connsiteX1" fmla="*/ 0 w 4295273"/>
                <a:gd name="connsiteY1" fmla="*/ 481263 h 481263"/>
                <a:gd name="connsiteX2" fmla="*/ 4295273 w 4295273"/>
                <a:gd name="connsiteY2" fmla="*/ 481263 h 48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5273" h="481263">
                  <a:moveTo>
                    <a:pt x="0" y="0"/>
                  </a:moveTo>
                  <a:lnTo>
                    <a:pt x="0" y="481263"/>
                  </a:lnTo>
                  <a:lnTo>
                    <a:pt x="4295273" y="481263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000364" y="5357826"/>
              <a:ext cx="4786346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2500298" y="4214818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2</a:t>
              </a:r>
              <a:endParaRPr lang="en-US" sz="20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977054" y="4214818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1</a:t>
              </a:r>
              <a:endParaRPr lang="en-US" sz="20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786182" y="4214818"/>
              <a:ext cx="4411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–6</a:t>
              </a:r>
              <a:endParaRPr lang="en-US" sz="20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786314" y="4214818"/>
              <a:ext cx="4411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–6</a:t>
              </a:r>
              <a:endParaRPr lang="en-US" sz="20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857884" y="4214818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8</a:t>
              </a:r>
              <a:endParaRPr lang="en-US" sz="20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09888" y="4214818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6</a:t>
              </a:r>
              <a:endParaRPr lang="en-US" sz="20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25182" y="5357826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1</a:t>
              </a:r>
              <a:endParaRPr lang="en-US" sz="20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834310" y="5357826"/>
              <a:ext cx="4411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–4</a:t>
              </a:r>
              <a:endParaRPr lang="en-US" sz="20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786314" y="5357826"/>
              <a:ext cx="56938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–14</a:t>
              </a:r>
              <a:endParaRPr lang="en-US" sz="20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857884" y="5357826"/>
              <a:ext cx="56938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–20</a:t>
              </a:r>
              <a:endParaRPr lang="en-US" sz="20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751990" y="5357826"/>
              <a:ext cx="127470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–34 =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f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(2)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 </a:t>
              </a:r>
              <a:endParaRPr lang="en-US" sz="20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786314" y="4941230"/>
              <a:ext cx="4411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–8</a:t>
              </a:r>
              <a:endParaRPr lang="en-US" sz="20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97724" y="4941230"/>
              <a:ext cx="56938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–28</a:t>
              </a:r>
              <a:endParaRPr lang="en-US" sz="20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15140" y="4941230"/>
              <a:ext cx="56938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–40</a:t>
              </a:r>
              <a:endParaRPr lang="en-US" sz="20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952368" y="4941230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2</a:t>
              </a:r>
              <a:endParaRPr lang="en-US" sz="20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929058" y="4499816"/>
              <a:ext cx="32893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+</a:t>
              </a:r>
              <a:endParaRPr lang="en-US" sz="20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929190" y="4499816"/>
              <a:ext cx="32893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+</a:t>
              </a:r>
              <a:endParaRPr lang="en-US" sz="20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857884" y="4499816"/>
              <a:ext cx="32893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+</a:t>
              </a:r>
              <a:endParaRPr lang="en-US" sz="20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858016" y="4499816"/>
              <a:ext cx="32893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+</a:t>
              </a:r>
              <a:endParaRPr lang="en-US" sz="2000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357554" y="5286388"/>
              <a:ext cx="500066" cy="436206"/>
              <a:chOff x="3481246" y="4201278"/>
              <a:chExt cx="500066" cy="436206"/>
            </a:xfrm>
          </p:grpSpPr>
          <p:sp>
            <p:nvSpPr>
              <p:cNvPr id="34" name="TextBox 28"/>
              <p:cNvSpPr txBox="1"/>
              <p:nvPr/>
            </p:nvSpPr>
            <p:spPr>
              <a:xfrm>
                <a:off x="3481246" y="4237374"/>
                <a:ext cx="2904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Arial" pitchFamily="34" charset="0"/>
                    <a:cs typeface="Arial" pitchFamily="34" charset="0"/>
                    <a:sym typeface="Symbol"/>
                  </a:rPr>
                  <a:t></a:t>
                </a:r>
                <a:endParaRPr lang="en-US" sz="2000" dirty="0"/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 flipV="1">
                <a:off x="3624122" y="4201278"/>
                <a:ext cx="357190" cy="21431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4286248" y="5286388"/>
              <a:ext cx="500066" cy="436206"/>
              <a:chOff x="3481246" y="4201278"/>
              <a:chExt cx="500066" cy="436206"/>
            </a:xfrm>
          </p:grpSpPr>
          <p:sp>
            <p:nvSpPr>
              <p:cNvPr id="38" name="TextBox 28"/>
              <p:cNvSpPr txBox="1"/>
              <p:nvPr/>
            </p:nvSpPr>
            <p:spPr>
              <a:xfrm>
                <a:off x="3481246" y="4237374"/>
                <a:ext cx="2904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Arial" pitchFamily="34" charset="0"/>
                    <a:cs typeface="Arial" pitchFamily="34" charset="0"/>
                    <a:sym typeface="Symbol"/>
                  </a:rPr>
                  <a:t></a:t>
                </a:r>
                <a:endParaRPr lang="en-US" sz="2000" dirty="0"/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 flipV="1">
                <a:off x="3624122" y="4201278"/>
                <a:ext cx="357190" cy="21431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5357818" y="5286388"/>
              <a:ext cx="500066" cy="436206"/>
              <a:chOff x="3481246" y="4201278"/>
              <a:chExt cx="500066" cy="436206"/>
            </a:xfrm>
          </p:grpSpPr>
          <p:sp>
            <p:nvSpPr>
              <p:cNvPr id="41" name="TextBox 28"/>
              <p:cNvSpPr txBox="1"/>
              <p:nvPr/>
            </p:nvSpPr>
            <p:spPr>
              <a:xfrm>
                <a:off x="3481246" y="4237374"/>
                <a:ext cx="2904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Arial" pitchFamily="34" charset="0"/>
                    <a:cs typeface="Arial" pitchFamily="34" charset="0"/>
                    <a:sym typeface="Symbol"/>
                  </a:rPr>
                  <a:t></a:t>
                </a:r>
                <a:endParaRPr lang="en-US" sz="2000" dirty="0"/>
              </a:p>
            </p:txBody>
          </p:sp>
          <p:cxnSp>
            <p:nvCxnSpPr>
              <p:cNvPr id="42" name="Straight Arrow Connector 41"/>
              <p:cNvCxnSpPr/>
              <p:nvPr/>
            </p:nvCxnSpPr>
            <p:spPr>
              <a:xfrm flipV="1">
                <a:off x="3624122" y="4201278"/>
                <a:ext cx="357190" cy="21431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6286512" y="5286388"/>
              <a:ext cx="500066" cy="436206"/>
              <a:chOff x="3481246" y="4201278"/>
              <a:chExt cx="500066" cy="436206"/>
            </a:xfrm>
          </p:grpSpPr>
          <p:sp>
            <p:nvSpPr>
              <p:cNvPr id="44" name="TextBox 28"/>
              <p:cNvSpPr txBox="1"/>
              <p:nvPr/>
            </p:nvSpPr>
            <p:spPr>
              <a:xfrm>
                <a:off x="3481246" y="4237374"/>
                <a:ext cx="2904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Arial" pitchFamily="34" charset="0"/>
                    <a:cs typeface="Arial" pitchFamily="34" charset="0"/>
                    <a:sym typeface="Symbol"/>
                  </a:rPr>
                  <a:t></a:t>
                </a:r>
                <a:endParaRPr lang="en-US" sz="2000" dirty="0"/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 flipV="1">
                <a:off x="3624122" y="4201278"/>
                <a:ext cx="357190" cy="21431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Rectangle 45"/>
          <p:cNvSpPr/>
          <p:nvPr/>
        </p:nvSpPr>
        <p:spPr>
          <a:xfrm>
            <a:off x="4202661" y="6215082"/>
            <a:ext cx="12747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latin typeface="Times" pitchFamily="18" charset="0"/>
                <a:cs typeface="Arial" pitchFamily="34" charset="0"/>
              </a:rPr>
              <a:t>f</a:t>
            </a:r>
            <a:r>
              <a:rPr lang="en-US" sz="2000" dirty="0" smtClean="0">
                <a:latin typeface="Times" pitchFamily="18" charset="0"/>
                <a:cs typeface="Arial" pitchFamily="34" charset="0"/>
              </a:rPr>
              <a:t>(2) = –34 </a:t>
            </a:r>
            <a:endParaRPr lang="en-US" sz="2000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42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4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Pembagian</a:t>
            </a:r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Berbentuk</a:t>
            </a:r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(ax + b)</a:t>
            </a:r>
            <a:endParaRPr lang="en-US" sz="2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42942" y="1428736"/>
            <a:ext cx="8572528" cy="4847367"/>
            <a:chOff x="642942" y="1428736"/>
            <a:chExt cx="8572528" cy="4847367"/>
          </a:xfrm>
        </p:grpSpPr>
        <p:grpSp>
          <p:nvGrpSpPr>
            <p:cNvPr id="11" name="Group 10"/>
            <p:cNvGrpSpPr/>
            <p:nvPr/>
          </p:nvGrpSpPr>
          <p:grpSpPr>
            <a:xfrm>
              <a:off x="3486885" y="1428736"/>
              <a:ext cx="2613350" cy="661044"/>
              <a:chOff x="2285984" y="1928802"/>
              <a:chExt cx="2613350" cy="661044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285984" y="2071678"/>
                <a:ext cx="186301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" pitchFamily="18" charset="0"/>
                    <a:cs typeface="Arial" pitchFamily="34" charset="0"/>
                  </a:rPr>
                  <a:t>f</a:t>
                </a:r>
                <a:r>
                  <a:rPr lang="en-US" sz="2000" b="1" dirty="0" smtClean="0">
                    <a:latin typeface="Times" pitchFamily="18" charset="0"/>
                    <a:cs typeface="Arial" pitchFamily="34" charset="0"/>
                  </a:rPr>
                  <a:t>(</a:t>
                </a:r>
                <a:r>
                  <a:rPr lang="en-US" sz="2000" b="1" i="1" dirty="0" smtClean="0">
                    <a:latin typeface="Times" pitchFamily="18" charset="0"/>
                    <a:cs typeface="Arial" pitchFamily="34" charset="0"/>
                  </a:rPr>
                  <a:t>x</a:t>
                </a:r>
                <a:r>
                  <a:rPr lang="en-US" sz="2000" b="1" dirty="0" smtClean="0">
                    <a:latin typeface="Times" pitchFamily="18" charset="0"/>
                    <a:cs typeface="Arial" pitchFamily="34" charset="0"/>
                  </a:rPr>
                  <a:t>) = (</a:t>
                </a:r>
                <a:r>
                  <a:rPr lang="en-US" sz="2000" b="1" i="1" dirty="0" smtClean="0">
                    <a:latin typeface="Times" pitchFamily="18" charset="0"/>
                    <a:cs typeface="Arial" pitchFamily="34" charset="0"/>
                  </a:rPr>
                  <a:t>ax </a:t>
                </a:r>
                <a:r>
                  <a:rPr lang="en-US" sz="2000" b="1" dirty="0" smtClean="0">
                    <a:latin typeface="Times" pitchFamily="18" charset="0"/>
                    <a:cs typeface="Arial" pitchFamily="34" charset="0"/>
                  </a:rPr>
                  <a:t>+ </a:t>
                </a:r>
                <a:r>
                  <a:rPr lang="en-US" sz="2000" b="1" i="1" dirty="0" smtClean="0">
                    <a:latin typeface="Times" pitchFamily="18" charset="0"/>
                    <a:cs typeface="Arial" pitchFamily="34" charset="0"/>
                  </a:rPr>
                  <a:t>b</a:t>
                </a:r>
                <a:r>
                  <a:rPr lang="en-US" sz="2000" b="1" dirty="0" smtClean="0">
                    <a:latin typeface="Times" pitchFamily="18" charset="0"/>
                    <a:cs typeface="Arial" pitchFamily="34" charset="0"/>
                  </a:rPr>
                  <a:t>) </a:t>
                </a:r>
                <a:r>
                  <a:rPr lang="en-US" sz="2000" b="1" dirty="0" smtClean="0">
                    <a:latin typeface="Times" pitchFamily="18" charset="0"/>
                    <a:cs typeface="Arial" pitchFamily="34" charset="0"/>
                    <a:sym typeface="Symbol"/>
                  </a:rPr>
                  <a:t></a:t>
                </a:r>
                <a:r>
                  <a:rPr lang="en-US" sz="2000" b="1" dirty="0" smtClean="0">
                    <a:latin typeface="Times" pitchFamily="18" charset="0"/>
                    <a:cs typeface="Arial" pitchFamily="34" charset="0"/>
                  </a:rPr>
                  <a:t> </a:t>
                </a:r>
                <a:endParaRPr lang="en-US" sz="2000" b="1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4572000" y="2071678"/>
                <a:ext cx="3273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" pitchFamily="18" charset="0"/>
                    <a:cs typeface="Arial" pitchFamily="34" charset="0"/>
                  </a:rPr>
                  <a:t>S</a:t>
                </a:r>
                <a:endParaRPr lang="en-US" sz="2000" b="1" dirty="0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3809492" y="1928802"/>
                <a:ext cx="681597" cy="661044"/>
                <a:chOff x="3000364" y="3214686"/>
                <a:chExt cx="681597" cy="661044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3000364" y="3214686"/>
                  <a:ext cx="68159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i="1" dirty="0" smtClean="0">
                      <a:latin typeface="Times" pitchFamily="18" charset="0"/>
                      <a:cs typeface="Arial" pitchFamily="34" charset="0"/>
                    </a:rPr>
                    <a:t>H</a:t>
                  </a:r>
                  <a:r>
                    <a:rPr lang="en-US" sz="2000" b="1" dirty="0" smtClean="0">
                      <a:latin typeface="Times" pitchFamily="18" charset="0"/>
                      <a:cs typeface="Arial" pitchFamily="34" charset="0"/>
                    </a:rPr>
                    <a:t>(</a:t>
                  </a:r>
                  <a:r>
                    <a:rPr lang="en-US" sz="2000" b="1" i="1" dirty="0" smtClean="0">
                      <a:latin typeface="Times" pitchFamily="18" charset="0"/>
                      <a:cs typeface="Arial" pitchFamily="34" charset="0"/>
                    </a:rPr>
                    <a:t>x</a:t>
                  </a:r>
                  <a:r>
                    <a:rPr lang="en-US" sz="2000" b="1" dirty="0" smtClean="0">
                      <a:latin typeface="Times" pitchFamily="18" charset="0"/>
                      <a:cs typeface="Arial" pitchFamily="34" charset="0"/>
                    </a:rPr>
                    <a:t>)</a:t>
                  </a:r>
                  <a:endParaRPr lang="en-US" sz="2000" b="1" dirty="0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3143240" y="3475620"/>
                  <a:ext cx="31290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i="1" dirty="0" smtClean="0">
                      <a:latin typeface="Times" pitchFamily="18" charset="0"/>
                      <a:cs typeface="Arial" pitchFamily="34" charset="0"/>
                    </a:rPr>
                    <a:t>a</a:t>
                  </a:r>
                  <a:endParaRPr lang="en-US" sz="2000" b="1" dirty="0"/>
                </a:p>
              </p:txBody>
            </p:sp>
            <p:cxnSp>
              <p:nvCxnSpPr>
                <p:cNvPr id="8" name="Straight Connector 7"/>
                <p:cNvCxnSpPr/>
                <p:nvPr/>
              </p:nvCxnSpPr>
              <p:spPr>
                <a:xfrm>
                  <a:off x="3071048" y="3558336"/>
                  <a:ext cx="428628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Rectangle 9"/>
              <p:cNvSpPr/>
              <p:nvPr/>
            </p:nvSpPr>
            <p:spPr>
              <a:xfrm>
                <a:off x="4322344" y="2071678"/>
                <a:ext cx="3305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 smtClean="0">
                    <a:latin typeface="Times" pitchFamily="18" charset="0"/>
                    <a:cs typeface="Arial" pitchFamily="34" charset="0"/>
                  </a:rPr>
                  <a:t>+</a:t>
                </a:r>
                <a:endParaRPr lang="en-US" sz="2000" b="1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642942" y="2404050"/>
              <a:ext cx="17145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Teorema</a:t>
              </a:r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2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2942" y="2841431"/>
              <a:ext cx="857252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Jika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sukubanyak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f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berderajat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  <a:sym typeface="Symbol"/>
                </a:rPr>
                <a:t>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dibagi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dengan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  <a:sym typeface="Symbol"/>
                </a:rPr>
                <a:t>ax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+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  <a:sym typeface="Symbol"/>
                </a:rPr>
                <a:t> b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)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maka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sisanya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ditentukan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oleh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 </a:t>
              </a:r>
              <a:endParaRPr lang="en-US" sz="2000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179162" y="3662701"/>
              <a:ext cx="1222384" cy="559959"/>
              <a:chOff x="2928926" y="3500438"/>
              <a:chExt cx="1222384" cy="55995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928926" y="3500438"/>
                <a:ext cx="6864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" pitchFamily="18" charset="0"/>
                    <a:cs typeface="Arial" pitchFamily="34" charset="0"/>
                  </a:rPr>
                  <a:t>S </a:t>
                </a:r>
                <a:r>
                  <a:rPr lang="en-US" sz="2000" b="1" dirty="0" smtClean="0">
                    <a:latin typeface="Times" pitchFamily="18" charset="0"/>
                    <a:cs typeface="Arial" pitchFamily="34" charset="0"/>
                  </a:rPr>
                  <a:t>= </a:t>
                </a:r>
                <a:r>
                  <a:rPr lang="en-US" sz="2000" b="1" i="1" dirty="0" smtClean="0">
                    <a:latin typeface="Times" pitchFamily="18" charset="0"/>
                    <a:cs typeface="Arial" pitchFamily="34" charset="0"/>
                  </a:rPr>
                  <a:t>f</a:t>
                </a:r>
                <a:endParaRPr lang="en-US" sz="2000" b="1" dirty="0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3392142" y="3513224"/>
                <a:ext cx="759168" cy="547173"/>
                <a:chOff x="5011152" y="4154658"/>
                <a:chExt cx="759168" cy="54717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5321722" y="4168952"/>
                  <a:ext cx="269626" cy="2975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i="1" baseline="30000" dirty="0" smtClean="0">
                      <a:latin typeface="Times" pitchFamily="18" charset="0"/>
                      <a:cs typeface="Arial" pitchFamily="34" charset="0"/>
                    </a:rPr>
                    <a:t>a</a:t>
                  </a:r>
                  <a:endParaRPr lang="en-US" sz="2000" b="1" baseline="30000" dirty="0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5333754" y="4404314"/>
                  <a:ext cx="269626" cy="2975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i="1" baseline="30000" dirty="0" smtClean="0">
                      <a:latin typeface="Times" pitchFamily="18" charset="0"/>
                      <a:cs typeface="Arial" pitchFamily="34" charset="0"/>
                    </a:rPr>
                    <a:t>b</a:t>
                  </a:r>
                  <a:endParaRPr lang="en-US" sz="2000" b="1" baseline="30000" dirty="0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5357818" y="4357694"/>
                  <a:ext cx="214314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Rectangle 18"/>
                <p:cNvSpPr/>
                <p:nvPr/>
              </p:nvSpPr>
              <p:spPr>
                <a:xfrm>
                  <a:off x="5011152" y="4154658"/>
                  <a:ext cx="26962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dirty="0" smtClean="0">
                      <a:latin typeface="Times" pitchFamily="18" charset="0"/>
                      <a:cs typeface="Arial" pitchFamily="34" charset="0"/>
                    </a:rPr>
                    <a:t>(</a:t>
                  </a:r>
                  <a:endParaRPr lang="en-US" sz="2000" b="1" dirty="0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5095376" y="4154658"/>
                  <a:ext cx="31290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dirty="0" smtClean="0">
                      <a:latin typeface="Times" pitchFamily="18" charset="0"/>
                      <a:cs typeface="Arial" pitchFamily="34" charset="0"/>
                    </a:rPr>
                    <a:t>–</a:t>
                  </a:r>
                  <a:endParaRPr lang="en-US" sz="2000" b="1" dirty="0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500694" y="4154658"/>
                  <a:ext cx="26962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dirty="0" smtClean="0">
                      <a:latin typeface="Times" pitchFamily="18" charset="0"/>
                      <a:cs typeface="Arial" pitchFamily="34" charset="0"/>
                    </a:rPr>
                    <a:t>)</a:t>
                  </a:r>
                  <a:endParaRPr lang="en-US" sz="2000" b="1" dirty="0"/>
                </a:p>
              </p:txBody>
            </p:sp>
          </p:grpSp>
        </p:grpSp>
        <p:grpSp>
          <p:nvGrpSpPr>
            <p:cNvPr id="35" name="Group 34"/>
            <p:cNvGrpSpPr/>
            <p:nvPr/>
          </p:nvGrpSpPr>
          <p:grpSpPr>
            <a:xfrm>
              <a:off x="642942" y="4337111"/>
              <a:ext cx="8143932" cy="1938992"/>
              <a:chOff x="428596" y="4909390"/>
              <a:chExt cx="8143932" cy="193899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428596" y="4909390"/>
                <a:ext cx="814393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000" b="1" dirty="0" err="1" smtClean="0">
                    <a:solidFill>
                      <a:srgbClr val="00B0F0"/>
                    </a:solidFill>
                    <a:latin typeface="Arial" pitchFamily="34" charset="0"/>
                    <a:cs typeface="Arial" pitchFamily="34" charset="0"/>
                  </a:rPr>
                  <a:t>Catatan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Nilai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          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dapat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ditentukan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dengan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metode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substitusi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atau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metode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bagan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Jika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nilai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metode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bagan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yang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digunakan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maka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kofesien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dari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i="1" dirty="0" smtClean="0">
                    <a:latin typeface="Times" pitchFamily="18" charset="0"/>
                    <a:cs typeface="Arial" pitchFamily="34" charset="0"/>
                  </a:rPr>
                  <a:t>H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</a:rPr>
                  <a:t>(</a:t>
                </a:r>
                <a:r>
                  <a:rPr lang="en-US" sz="2000" i="1" dirty="0" smtClean="0">
                    <a:latin typeface="Times" pitchFamily="18" charset="0"/>
                    <a:cs typeface="Arial" pitchFamily="34" charset="0"/>
                  </a:rPr>
                  <a:t>x</a:t>
                </a:r>
                <a:r>
                  <a:rPr lang="en-US" sz="2000" b="1" dirty="0" smtClean="0">
                    <a:latin typeface="Times" pitchFamily="18" charset="0"/>
                    <a:cs typeface="Arial" pitchFamily="34" charset="0"/>
                  </a:rPr>
                  <a:t>)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sekaligus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dapat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ditentukan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en-US" sz="20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1022045" y="5334516"/>
                <a:ext cx="837360" cy="559959"/>
                <a:chOff x="3405071" y="3500438"/>
                <a:chExt cx="837360" cy="559959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3405071" y="3500438"/>
                  <a:ext cx="26962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i="1" dirty="0" smtClean="0">
                      <a:latin typeface="Times" pitchFamily="18" charset="0"/>
                      <a:cs typeface="Arial" pitchFamily="34" charset="0"/>
                    </a:rPr>
                    <a:t>f</a:t>
                  </a:r>
                  <a:endParaRPr lang="en-US" sz="2000" b="1" dirty="0"/>
                </a:p>
              </p:txBody>
            </p:sp>
            <p:grpSp>
              <p:nvGrpSpPr>
                <p:cNvPr id="28" name="Group 27"/>
                <p:cNvGrpSpPr/>
                <p:nvPr/>
              </p:nvGrpSpPr>
              <p:grpSpPr>
                <a:xfrm>
                  <a:off x="3485525" y="3513224"/>
                  <a:ext cx="756906" cy="547173"/>
                  <a:chOff x="5104535" y="4154658"/>
                  <a:chExt cx="756906" cy="547173"/>
                </a:xfrm>
              </p:grpSpPr>
              <p:sp>
                <p:nvSpPr>
                  <p:cNvPr id="29" name="Rectangle 28"/>
                  <p:cNvSpPr/>
                  <p:nvPr/>
                </p:nvSpPr>
                <p:spPr>
                  <a:xfrm>
                    <a:off x="5412843" y="4168952"/>
                    <a:ext cx="269626" cy="29751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b="1" i="1" baseline="30000" dirty="0" smtClean="0">
                        <a:latin typeface="Times" pitchFamily="18" charset="0"/>
                        <a:cs typeface="Arial" pitchFamily="34" charset="0"/>
                      </a:rPr>
                      <a:t>a</a:t>
                    </a:r>
                    <a:endParaRPr lang="en-US" sz="2000" b="1" baseline="30000" dirty="0"/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>
                    <a:off x="5424875" y="4404314"/>
                    <a:ext cx="269626" cy="29751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b="1" i="1" baseline="30000" dirty="0" smtClean="0">
                        <a:latin typeface="Times" pitchFamily="18" charset="0"/>
                        <a:cs typeface="Arial" pitchFamily="34" charset="0"/>
                      </a:rPr>
                      <a:t>b</a:t>
                    </a:r>
                    <a:endParaRPr lang="en-US" sz="2000" b="1" baseline="30000" dirty="0"/>
                  </a:p>
                </p:txBody>
              </p:sp>
              <p:cxnSp>
                <p:nvCxnSpPr>
                  <p:cNvPr id="31" name="Straight Connector 30"/>
                  <p:cNvCxnSpPr/>
                  <p:nvPr/>
                </p:nvCxnSpPr>
                <p:spPr>
                  <a:xfrm>
                    <a:off x="5448939" y="4357694"/>
                    <a:ext cx="214314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Rectangle 31"/>
                  <p:cNvSpPr/>
                  <p:nvPr/>
                </p:nvSpPr>
                <p:spPr>
                  <a:xfrm>
                    <a:off x="5104535" y="4154658"/>
                    <a:ext cx="26962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b="1" dirty="0" smtClean="0">
                        <a:latin typeface="Times" pitchFamily="18" charset="0"/>
                        <a:cs typeface="Arial" pitchFamily="34" charset="0"/>
                      </a:rPr>
                      <a:t>(</a:t>
                    </a:r>
                    <a:endParaRPr lang="en-US" sz="2000" b="1" dirty="0"/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>
                  <a:xfrm>
                    <a:off x="5186497" y="4154658"/>
                    <a:ext cx="31290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b="1" dirty="0" smtClean="0">
                        <a:latin typeface="Times" pitchFamily="18" charset="0"/>
                        <a:cs typeface="Arial" pitchFamily="34" charset="0"/>
                      </a:rPr>
                      <a:t>–</a:t>
                    </a:r>
                    <a:endParaRPr lang="en-US" sz="2000" b="1" dirty="0"/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>
                  <a:xfrm>
                    <a:off x="5591815" y="4154658"/>
                    <a:ext cx="26962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b="1" dirty="0" smtClean="0">
                        <a:latin typeface="Times" pitchFamily="18" charset="0"/>
                        <a:cs typeface="Arial" pitchFamily="34" charset="0"/>
                      </a:rPr>
                      <a:t>)</a:t>
                    </a:r>
                    <a:endParaRPr lang="en-US" sz="2000" b="1" dirty="0"/>
                  </a:p>
                </p:txBody>
              </p:sp>
            </p:grpSp>
          </p:grpSp>
        </p:grpSp>
      </p:grp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roup 301"/>
          <p:cNvGrpSpPr/>
          <p:nvPr/>
        </p:nvGrpSpPr>
        <p:grpSpPr>
          <a:xfrm>
            <a:off x="285720" y="222065"/>
            <a:ext cx="7730352" cy="6470260"/>
            <a:chOff x="285720" y="222065"/>
            <a:chExt cx="7730352" cy="6470260"/>
          </a:xfrm>
        </p:grpSpPr>
        <p:sp>
          <p:nvSpPr>
            <p:cNvPr id="2" name="TextBox 1"/>
            <p:cNvSpPr txBox="1"/>
            <p:nvPr/>
          </p:nvSpPr>
          <p:spPr>
            <a:xfrm>
              <a:off x="357158" y="222065"/>
              <a:ext cx="11430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Contoh</a:t>
              </a:r>
              <a:endParaRPr lang="en-US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57158" y="639415"/>
              <a:ext cx="742955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Pembagi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sukubanyak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f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 = 2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baseline="30000" dirty="0" smtClean="0">
                  <a:latin typeface="Times" pitchFamily="18" charset="0"/>
                  <a:cs typeface="Arial" pitchFamily="34" charset="0"/>
                </a:rPr>
                <a:t>3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+ 9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baseline="30000" dirty="0" smtClean="0">
                  <a:latin typeface="Times" pitchFamily="18" charset="0"/>
                  <a:cs typeface="Arial" pitchFamily="34" charset="0"/>
                </a:rPr>
                <a:t>3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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6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+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4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dengan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 2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  <a:sym typeface="Symbol"/>
                </a:rPr>
                <a:t>x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+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1. </a:t>
              </a:r>
              <a:endParaRPr lang="en-US" sz="20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7158" y="1037947"/>
              <a:ext cx="11430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Jawab</a:t>
              </a:r>
              <a:r>
                <a:rPr lang="en-US" sz="20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57158" y="1428736"/>
              <a:ext cx="3571900" cy="572745"/>
              <a:chOff x="357158" y="1357298"/>
              <a:chExt cx="2865458" cy="57274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57158" y="1357298"/>
                <a:ext cx="257176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Sisanya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adalah</a:t>
                </a:r>
                <a:endParaRPr lang="en-US" sz="2000" dirty="0"/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2000232" y="1370084"/>
                <a:ext cx="1222384" cy="559959"/>
                <a:chOff x="2928926" y="3500438"/>
                <a:chExt cx="1222384" cy="559959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2928926" y="3500438"/>
                  <a:ext cx="68640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i="1" dirty="0" smtClean="0">
                      <a:latin typeface="Times" pitchFamily="18" charset="0"/>
                      <a:cs typeface="Arial" pitchFamily="34" charset="0"/>
                    </a:rPr>
                    <a:t>S </a:t>
                  </a:r>
                  <a:r>
                    <a:rPr lang="en-US" sz="2000" b="1" dirty="0" smtClean="0">
                      <a:latin typeface="Times" pitchFamily="18" charset="0"/>
                      <a:cs typeface="Arial" pitchFamily="34" charset="0"/>
                    </a:rPr>
                    <a:t>= </a:t>
                  </a:r>
                  <a:r>
                    <a:rPr lang="en-US" sz="2000" b="1" i="1" dirty="0" smtClean="0">
                      <a:latin typeface="Times" pitchFamily="18" charset="0"/>
                      <a:cs typeface="Arial" pitchFamily="34" charset="0"/>
                    </a:rPr>
                    <a:t>f</a:t>
                  </a:r>
                  <a:endParaRPr lang="en-US" sz="2000" b="1" dirty="0"/>
                </a:p>
              </p:txBody>
            </p:sp>
            <p:grpSp>
              <p:nvGrpSpPr>
                <p:cNvPr id="8" name="Group 22"/>
                <p:cNvGrpSpPr/>
                <p:nvPr/>
              </p:nvGrpSpPr>
              <p:grpSpPr>
                <a:xfrm>
                  <a:off x="3392142" y="3513224"/>
                  <a:ext cx="759168" cy="547173"/>
                  <a:chOff x="5011152" y="4154658"/>
                  <a:chExt cx="759168" cy="547173"/>
                </a:xfrm>
              </p:grpSpPr>
              <p:sp>
                <p:nvSpPr>
                  <p:cNvPr id="9" name="Rectangle 8"/>
                  <p:cNvSpPr/>
                  <p:nvPr/>
                </p:nvSpPr>
                <p:spPr>
                  <a:xfrm>
                    <a:off x="5321722" y="4168952"/>
                    <a:ext cx="269626" cy="29751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b="1" baseline="30000" dirty="0" smtClean="0">
                        <a:latin typeface="Times" pitchFamily="18" charset="0"/>
                        <a:cs typeface="Arial" pitchFamily="34" charset="0"/>
                      </a:rPr>
                      <a:t>1</a:t>
                    </a:r>
                    <a:endParaRPr lang="en-US" sz="2000" b="1" baseline="30000" dirty="0"/>
                  </a:p>
                </p:txBody>
              </p:sp>
              <p:sp>
                <p:nvSpPr>
                  <p:cNvPr id="10" name="Rectangle 9"/>
                  <p:cNvSpPr/>
                  <p:nvPr/>
                </p:nvSpPr>
                <p:spPr>
                  <a:xfrm>
                    <a:off x="5333754" y="4404314"/>
                    <a:ext cx="269626" cy="29751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b="1" i="1" baseline="30000" dirty="0" smtClean="0">
                        <a:latin typeface="Times" pitchFamily="18" charset="0"/>
                        <a:cs typeface="Arial" pitchFamily="34" charset="0"/>
                      </a:rPr>
                      <a:t>2</a:t>
                    </a:r>
                    <a:endParaRPr lang="en-US" sz="2000" b="1" baseline="30000" dirty="0"/>
                  </a:p>
                </p:txBody>
              </p:sp>
              <p:cxnSp>
                <p:nvCxnSpPr>
                  <p:cNvPr id="11" name="Straight Connector 10"/>
                  <p:cNvCxnSpPr/>
                  <p:nvPr/>
                </p:nvCxnSpPr>
                <p:spPr>
                  <a:xfrm>
                    <a:off x="5357818" y="4357694"/>
                    <a:ext cx="214314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" name="Rectangle 11"/>
                  <p:cNvSpPr/>
                  <p:nvPr/>
                </p:nvSpPr>
                <p:spPr>
                  <a:xfrm>
                    <a:off x="5011152" y="4154658"/>
                    <a:ext cx="26962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b="1" dirty="0" smtClean="0">
                        <a:latin typeface="Times" pitchFamily="18" charset="0"/>
                        <a:cs typeface="Arial" pitchFamily="34" charset="0"/>
                      </a:rPr>
                      <a:t>(</a:t>
                    </a:r>
                    <a:endParaRPr lang="en-US" sz="2000" b="1" dirty="0"/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5095376" y="4154658"/>
                    <a:ext cx="31290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b="1" dirty="0" smtClean="0">
                        <a:latin typeface="Times" pitchFamily="18" charset="0"/>
                        <a:cs typeface="Arial" pitchFamily="34" charset="0"/>
                      </a:rPr>
                      <a:t>–</a:t>
                    </a:r>
                    <a:endParaRPr lang="en-US" sz="2000" b="1" dirty="0"/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5500694" y="4154658"/>
                    <a:ext cx="26962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b="1" dirty="0" smtClean="0">
                        <a:latin typeface="Times" pitchFamily="18" charset="0"/>
                        <a:cs typeface="Arial" pitchFamily="34" charset="0"/>
                      </a:rPr>
                      <a:t>)</a:t>
                    </a:r>
                    <a:endParaRPr lang="en-US" sz="2000" b="1" dirty="0"/>
                  </a:p>
                </p:txBody>
              </p:sp>
            </p:grpSp>
          </p:grpSp>
        </p:grpSp>
        <p:sp>
          <p:nvSpPr>
            <p:cNvPr id="16" name="Rectangle 15"/>
            <p:cNvSpPr/>
            <p:nvPr/>
          </p:nvSpPr>
          <p:spPr>
            <a:xfrm>
              <a:off x="357158" y="1971165"/>
              <a:ext cx="27860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Arial" pitchFamily="34" charset="0"/>
                  <a:cs typeface="Arial" pitchFamily="34" charset="0"/>
                  <a:sym typeface="Symbol"/>
                </a:rPr>
                <a:t>1. </a:t>
              </a:r>
              <a:r>
                <a:rPr lang="en-US" sz="2000" b="1" dirty="0" err="1" smtClean="0">
                  <a:latin typeface="Arial" pitchFamily="34" charset="0"/>
                  <a:cs typeface="Arial" pitchFamily="34" charset="0"/>
                  <a:sym typeface="Symbol"/>
                </a:rPr>
                <a:t>Metode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b="1" dirty="0" err="1" smtClean="0">
                  <a:latin typeface="Arial" pitchFamily="34" charset="0"/>
                  <a:cs typeface="Arial" pitchFamily="34" charset="0"/>
                  <a:sym typeface="Symbol"/>
                </a:rPr>
                <a:t>Substitusi</a:t>
              </a:r>
              <a:endParaRPr lang="en-US" sz="2000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5720" y="3748853"/>
              <a:ext cx="33575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Arial" pitchFamily="34" charset="0"/>
                  <a:cs typeface="Arial" pitchFamily="34" charset="0"/>
                  <a:sym typeface="Symbol"/>
                </a:rPr>
                <a:t>2. </a:t>
              </a:r>
              <a:r>
                <a:rPr lang="en-US" sz="2000" b="1" dirty="0" err="1" smtClean="0">
                  <a:latin typeface="Arial" pitchFamily="34" charset="0"/>
                  <a:cs typeface="Arial" pitchFamily="34" charset="0"/>
                  <a:sym typeface="Symbol"/>
                </a:rPr>
                <a:t>Metode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b="1" dirty="0" err="1" smtClean="0">
                  <a:latin typeface="Arial" pitchFamily="34" charset="0"/>
                  <a:cs typeface="Arial" pitchFamily="34" charset="0"/>
                  <a:sym typeface="Symbol"/>
                </a:rPr>
                <a:t>Bagan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  <a:sym typeface="Symbol"/>
                </a:rPr>
                <a:t>/</a:t>
              </a:r>
              <a:r>
                <a:rPr lang="en-US" sz="2000" b="1" dirty="0" err="1" smtClean="0">
                  <a:latin typeface="Arial" pitchFamily="34" charset="0"/>
                  <a:cs typeface="Arial" pitchFamily="34" charset="0"/>
                  <a:sym typeface="Symbol"/>
                </a:rPr>
                <a:t>Skema</a:t>
              </a:r>
              <a:endParaRPr lang="en-US" sz="2000" b="1" dirty="0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2332012" y="2411825"/>
              <a:ext cx="4542493" cy="1517241"/>
              <a:chOff x="3534264" y="2328842"/>
              <a:chExt cx="4542493" cy="1517241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3534264" y="2328842"/>
                <a:ext cx="849392" cy="559959"/>
                <a:chOff x="3301918" y="3500438"/>
                <a:chExt cx="849392" cy="559959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3301918" y="3500438"/>
                  <a:ext cx="25519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" pitchFamily="18" charset="0"/>
                      <a:cs typeface="Arial" pitchFamily="34" charset="0"/>
                    </a:rPr>
                    <a:t>f</a:t>
                  </a:r>
                  <a:endParaRPr lang="en-US" sz="2000" dirty="0"/>
                </a:p>
              </p:txBody>
            </p:sp>
            <p:grpSp>
              <p:nvGrpSpPr>
                <p:cNvPr id="20" name="Group 22"/>
                <p:cNvGrpSpPr/>
                <p:nvPr/>
              </p:nvGrpSpPr>
              <p:grpSpPr>
                <a:xfrm>
                  <a:off x="3392142" y="3513224"/>
                  <a:ext cx="759168" cy="547173"/>
                  <a:chOff x="5011152" y="4154658"/>
                  <a:chExt cx="759168" cy="547173"/>
                </a:xfrm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5321722" y="4168952"/>
                    <a:ext cx="269626" cy="29751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baseline="30000" dirty="0" smtClean="0">
                        <a:latin typeface="Times" pitchFamily="18" charset="0"/>
                        <a:cs typeface="Arial" pitchFamily="34" charset="0"/>
                      </a:rPr>
                      <a:t>1</a:t>
                    </a:r>
                    <a:endParaRPr lang="en-US" sz="2000" baseline="30000" dirty="0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5333754" y="4404314"/>
                    <a:ext cx="269626" cy="29751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baseline="30000" dirty="0" smtClean="0">
                        <a:latin typeface="Times" pitchFamily="18" charset="0"/>
                        <a:cs typeface="Arial" pitchFamily="34" charset="0"/>
                      </a:rPr>
                      <a:t>2</a:t>
                    </a:r>
                    <a:endParaRPr lang="en-US" sz="2000" baseline="30000" dirty="0"/>
                  </a:p>
                </p:txBody>
              </p: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5357818" y="4357694"/>
                    <a:ext cx="214314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23"/>
                  <p:cNvSpPr/>
                  <p:nvPr/>
                </p:nvSpPr>
                <p:spPr>
                  <a:xfrm>
                    <a:off x="5011152" y="4154658"/>
                    <a:ext cx="26962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dirty="0" smtClean="0">
                        <a:latin typeface="Times" pitchFamily="18" charset="0"/>
                        <a:cs typeface="Arial" pitchFamily="34" charset="0"/>
                      </a:rPr>
                      <a:t>(</a:t>
                    </a:r>
                    <a:endParaRPr lang="en-US" sz="2000" dirty="0"/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5095376" y="4154658"/>
                    <a:ext cx="31290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dirty="0" smtClean="0">
                        <a:latin typeface="Times" pitchFamily="18" charset="0"/>
                        <a:cs typeface="Arial" pitchFamily="34" charset="0"/>
                      </a:rPr>
                      <a:t>–</a:t>
                    </a:r>
                    <a:endParaRPr lang="en-US" sz="2000" dirty="0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5500694" y="4154658"/>
                    <a:ext cx="26962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dirty="0" smtClean="0">
                        <a:latin typeface="Times" pitchFamily="18" charset="0"/>
                        <a:cs typeface="Arial" pitchFamily="34" charset="0"/>
                      </a:rPr>
                      <a:t>)</a:t>
                    </a:r>
                    <a:endParaRPr lang="en-US" sz="2000" dirty="0"/>
                  </a:p>
                </p:txBody>
              </p:sp>
            </p:grpSp>
          </p:grpSp>
          <p:grpSp>
            <p:nvGrpSpPr>
              <p:cNvPr id="27" name="Group 26"/>
              <p:cNvGrpSpPr/>
              <p:nvPr/>
            </p:nvGrpSpPr>
            <p:grpSpPr>
              <a:xfrm>
                <a:off x="4301264" y="2328842"/>
                <a:ext cx="1424191" cy="559959"/>
                <a:chOff x="3084588" y="3500438"/>
                <a:chExt cx="1424191" cy="559959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3084588" y="3500438"/>
                  <a:ext cx="52129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 smtClean="0">
                      <a:latin typeface="Times" pitchFamily="18" charset="0"/>
                      <a:cs typeface="Arial" pitchFamily="34" charset="0"/>
                    </a:rPr>
                    <a:t>= 2</a:t>
                  </a:r>
                  <a:endParaRPr lang="en-US" sz="2000" dirty="0"/>
                </a:p>
              </p:txBody>
            </p:sp>
            <p:grpSp>
              <p:nvGrpSpPr>
                <p:cNvPr id="29" name="Group 22"/>
                <p:cNvGrpSpPr/>
                <p:nvPr/>
              </p:nvGrpSpPr>
              <p:grpSpPr>
                <a:xfrm>
                  <a:off x="3392142" y="3513224"/>
                  <a:ext cx="1116637" cy="547173"/>
                  <a:chOff x="5011152" y="4154658"/>
                  <a:chExt cx="1116637" cy="547173"/>
                </a:xfrm>
              </p:grpSpPr>
              <p:sp>
                <p:nvSpPr>
                  <p:cNvPr id="30" name="Rectangle 29"/>
                  <p:cNvSpPr/>
                  <p:nvPr/>
                </p:nvSpPr>
                <p:spPr>
                  <a:xfrm>
                    <a:off x="5321722" y="4168952"/>
                    <a:ext cx="269626" cy="29751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baseline="30000" dirty="0" smtClean="0">
                        <a:latin typeface="Times" pitchFamily="18" charset="0"/>
                        <a:cs typeface="Arial" pitchFamily="34" charset="0"/>
                      </a:rPr>
                      <a:t>1</a:t>
                    </a:r>
                    <a:endParaRPr lang="en-US" sz="2000" baseline="30000" dirty="0"/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>
                  <a:xfrm>
                    <a:off x="5333754" y="4404314"/>
                    <a:ext cx="269626" cy="29751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baseline="30000" dirty="0" smtClean="0">
                        <a:latin typeface="Times" pitchFamily="18" charset="0"/>
                        <a:cs typeface="Arial" pitchFamily="34" charset="0"/>
                      </a:rPr>
                      <a:t>2</a:t>
                    </a:r>
                    <a:endParaRPr lang="en-US" sz="2000" baseline="30000" dirty="0"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5357818" y="4357694"/>
                    <a:ext cx="214314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Rectangle 32"/>
                  <p:cNvSpPr/>
                  <p:nvPr/>
                </p:nvSpPr>
                <p:spPr>
                  <a:xfrm>
                    <a:off x="5011152" y="4154658"/>
                    <a:ext cx="26962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dirty="0" smtClean="0">
                        <a:latin typeface="Times" pitchFamily="18" charset="0"/>
                        <a:cs typeface="Arial" pitchFamily="34" charset="0"/>
                      </a:rPr>
                      <a:t>(</a:t>
                    </a:r>
                    <a:endParaRPr lang="en-US" sz="2000" dirty="0"/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>
                  <a:xfrm>
                    <a:off x="5095376" y="4154658"/>
                    <a:ext cx="31290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dirty="0" smtClean="0">
                        <a:latin typeface="Times" pitchFamily="18" charset="0"/>
                        <a:cs typeface="Arial" pitchFamily="34" charset="0"/>
                      </a:rPr>
                      <a:t>–</a:t>
                    </a:r>
                    <a:endParaRPr lang="en-US" sz="2000" dirty="0"/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>
                  <a:xfrm>
                    <a:off x="5500694" y="4154658"/>
                    <a:ext cx="627095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dirty="0" smtClean="0">
                        <a:latin typeface="Times" pitchFamily="18" charset="0"/>
                        <a:cs typeface="Arial" pitchFamily="34" charset="0"/>
                      </a:rPr>
                      <a:t>)</a:t>
                    </a:r>
                    <a:r>
                      <a:rPr lang="en-US" sz="2000" baseline="30000" dirty="0" smtClean="0">
                        <a:latin typeface="Times" pitchFamily="18" charset="0"/>
                        <a:cs typeface="Arial" pitchFamily="34" charset="0"/>
                      </a:rPr>
                      <a:t>3</a:t>
                    </a:r>
                    <a:r>
                      <a:rPr lang="en-US" sz="2000" dirty="0" smtClean="0">
                        <a:latin typeface="Times" pitchFamily="18" charset="0"/>
                        <a:cs typeface="Arial" pitchFamily="34" charset="0"/>
                      </a:rPr>
                      <a:t>  +</a:t>
                    </a:r>
                    <a:endParaRPr lang="en-US" sz="2000" dirty="0"/>
                  </a:p>
                </p:txBody>
              </p:sp>
            </p:grpSp>
          </p:grpSp>
          <p:grpSp>
            <p:nvGrpSpPr>
              <p:cNvPr id="45" name="Group 44"/>
              <p:cNvGrpSpPr/>
              <p:nvPr/>
            </p:nvGrpSpPr>
            <p:grpSpPr>
              <a:xfrm>
                <a:off x="5578132" y="2353660"/>
                <a:ext cx="1213387" cy="547173"/>
                <a:chOff x="3279362" y="3513224"/>
                <a:chExt cx="1213387" cy="547173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3279362" y="3524502"/>
                  <a:ext cx="31290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 smtClean="0">
                      <a:latin typeface="Times" pitchFamily="18" charset="0"/>
                      <a:cs typeface="Arial" pitchFamily="34" charset="0"/>
                    </a:rPr>
                    <a:t>9</a:t>
                  </a:r>
                  <a:endParaRPr lang="en-US" sz="2000" dirty="0"/>
                </a:p>
              </p:txBody>
            </p:sp>
            <p:grpSp>
              <p:nvGrpSpPr>
                <p:cNvPr id="47" name="Group 22"/>
                <p:cNvGrpSpPr/>
                <p:nvPr/>
              </p:nvGrpSpPr>
              <p:grpSpPr>
                <a:xfrm>
                  <a:off x="3392142" y="3513224"/>
                  <a:ext cx="1100607" cy="547173"/>
                  <a:chOff x="5011152" y="4154658"/>
                  <a:chExt cx="1100607" cy="547173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5321722" y="4168952"/>
                    <a:ext cx="269626" cy="29751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baseline="30000" dirty="0" smtClean="0">
                        <a:latin typeface="Times" pitchFamily="18" charset="0"/>
                        <a:cs typeface="Arial" pitchFamily="34" charset="0"/>
                      </a:rPr>
                      <a:t>1</a:t>
                    </a:r>
                    <a:endParaRPr lang="en-US" sz="2000" baseline="30000" dirty="0"/>
                  </a:p>
                </p:txBody>
              </p:sp>
              <p:sp>
                <p:nvSpPr>
                  <p:cNvPr id="49" name="Rectangle 48"/>
                  <p:cNvSpPr/>
                  <p:nvPr/>
                </p:nvSpPr>
                <p:spPr>
                  <a:xfrm>
                    <a:off x="5333754" y="4404314"/>
                    <a:ext cx="269626" cy="29751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baseline="30000" dirty="0" smtClean="0">
                        <a:latin typeface="Times" pitchFamily="18" charset="0"/>
                        <a:cs typeface="Arial" pitchFamily="34" charset="0"/>
                      </a:rPr>
                      <a:t>2</a:t>
                    </a:r>
                    <a:endParaRPr lang="en-US" sz="2000" baseline="30000" dirty="0"/>
                  </a:p>
                </p:txBody>
              </p:sp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5357818" y="4357694"/>
                    <a:ext cx="214314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1" name="Rectangle 50"/>
                  <p:cNvSpPr/>
                  <p:nvPr/>
                </p:nvSpPr>
                <p:spPr>
                  <a:xfrm>
                    <a:off x="5011152" y="4154658"/>
                    <a:ext cx="26962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dirty="0" smtClean="0">
                        <a:latin typeface="Times" pitchFamily="18" charset="0"/>
                        <a:cs typeface="Arial" pitchFamily="34" charset="0"/>
                      </a:rPr>
                      <a:t>(</a:t>
                    </a:r>
                    <a:endParaRPr lang="en-US" sz="2000" dirty="0"/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>
                  <a:xfrm>
                    <a:off x="5095376" y="4154658"/>
                    <a:ext cx="31290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dirty="0" smtClean="0">
                        <a:latin typeface="Times" pitchFamily="18" charset="0"/>
                        <a:cs typeface="Arial" pitchFamily="34" charset="0"/>
                      </a:rPr>
                      <a:t>–</a:t>
                    </a:r>
                    <a:endParaRPr lang="en-US" sz="2000" dirty="0"/>
                  </a:p>
                </p:txBody>
              </p:sp>
              <p:sp>
                <p:nvSpPr>
                  <p:cNvPr id="53" name="Rectangle 52"/>
                  <p:cNvSpPr/>
                  <p:nvPr/>
                </p:nvSpPr>
                <p:spPr>
                  <a:xfrm>
                    <a:off x="5500694" y="4154658"/>
                    <a:ext cx="611065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dirty="0" smtClean="0">
                        <a:latin typeface="Times" pitchFamily="18" charset="0"/>
                        <a:cs typeface="Arial" pitchFamily="34" charset="0"/>
                      </a:rPr>
                      <a:t>)</a:t>
                    </a:r>
                    <a:r>
                      <a:rPr lang="en-US" sz="2000" baseline="30000" dirty="0" smtClean="0">
                        <a:latin typeface="Times" pitchFamily="18" charset="0"/>
                        <a:cs typeface="Arial" pitchFamily="34" charset="0"/>
                      </a:rPr>
                      <a:t>2</a:t>
                    </a:r>
                    <a:r>
                      <a:rPr lang="en-US" sz="2000" dirty="0" smtClean="0">
                        <a:latin typeface="Times" pitchFamily="18" charset="0"/>
                        <a:cs typeface="Arial" pitchFamily="34" charset="0"/>
                      </a:rPr>
                      <a:t>  –</a:t>
                    </a:r>
                    <a:endParaRPr lang="en-US" sz="2000" dirty="0"/>
                  </a:p>
                </p:txBody>
              </p:sp>
            </p:grpSp>
          </p:grpSp>
          <p:grpSp>
            <p:nvGrpSpPr>
              <p:cNvPr id="54" name="Group 53"/>
              <p:cNvGrpSpPr/>
              <p:nvPr/>
            </p:nvGrpSpPr>
            <p:grpSpPr>
              <a:xfrm>
                <a:off x="6654980" y="2353660"/>
                <a:ext cx="1421777" cy="547173"/>
                <a:chOff x="3279362" y="3513224"/>
                <a:chExt cx="1421777" cy="547173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3279362" y="3524502"/>
                  <a:ext cx="31290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 smtClean="0">
                      <a:latin typeface="Times" pitchFamily="18" charset="0"/>
                      <a:cs typeface="Arial" pitchFamily="34" charset="0"/>
                    </a:rPr>
                    <a:t>6</a:t>
                  </a:r>
                  <a:endParaRPr lang="en-US" sz="2000" dirty="0"/>
                </a:p>
              </p:txBody>
            </p:sp>
            <p:grpSp>
              <p:nvGrpSpPr>
                <p:cNvPr id="56" name="Group 22"/>
                <p:cNvGrpSpPr/>
                <p:nvPr/>
              </p:nvGrpSpPr>
              <p:grpSpPr>
                <a:xfrm>
                  <a:off x="3392142" y="3513224"/>
                  <a:ext cx="1308997" cy="547173"/>
                  <a:chOff x="5011152" y="4154658"/>
                  <a:chExt cx="1308997" cy="547173"/>
                </a:xfrm>
              </p:grpSpPr>
              <p:sp>
                <p:nvSpPr>
                  <p:cNvPr id="57" name="Rectangle 56"/>
                  <p:cNvSpPr/>
                  <p:nvPr/>
                </p:nvSpPr>
                <p:spPr>
                  <a:xfrm>
                    <a:off x="5321722" y="4168952"/>
                    <a:ext cx="269626" cy="29751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baseline="30000" dirty="0" smtClean="0">
                        <a:latin typeface="Times" pitchFamily="18" charset="0"/>
                        <a:cs typeface="Arial" pitchFamily="34" charset="0"/>
                      </a:rPr>
                      <a:t>1</a:t>
                    </a:r>
                    <a:endParaRPr lang="en-US" sz="2000" baseline="30000" dirty="0"/>
                  </a:p>
                </p:txBody>
              </p:sp>
              <p:sp>
                <p:nvSpPr>
                  <p:cNvPr id="58" name="Rectangle 57"/>
                  <p:cNvSpPr/>
                  <p:nvPr/>
                </p:nvSpPr>
                <p:spPr>
                  <a:xfrm>
                    <a:off x="5333754" y="4404314"/>
                    <a:ext cx="269626" cy="29751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baseline="30000" dirty="0" smtClean="0">
                        <a:latin typeface="Times" pitchFamily="18" charset="0"/>
                        <a:cs typeface="Arial" pitchFamily="34" charset="0"/>
                      </a:rPr>
                      <a:t>2</a:t>
                    </a:r>
                    <a:endParaRPr lang="en-US" sz="2000" baseline="30000" dirty="0"/>
                  </a:p>
                </p:txBody>
              </p: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5357818" y="4357694"/>
                    <a:ext cx="214314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0" name="Rectangle 59"/>
                  <p:cNvSpPr/>
                  <p:nvPr/>
                </p:nvSpPr>
                <p:spPr>
                  <a:xfrm>
                    <a:off x="5011152" y="4154658"/>
                    <a:ext cx="26962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dirty="0" smtClean="0">
                        <a:latin typeface="Times" pitchFamily="18" charset="0"/>
                        <a:cs typeface="Arial" pitchFamily="34" charset="0"/>
                      </a:rPr>
                      <a:t>(</a:t>
                    </a:r>
                    <a:endParaRPr lang="en-US" sz="2000" dirty="0"/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>
                  <a:xfrm>
                    <a:off x="5095376" y="4154658"/>
                    <a:ext cx="31290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dirty="0" smtClean="0">
                        <a:latin typeface="Times" pitchFamily="18" charset="0"/>
                        <a:cs typeface="Arial" pitchFamily="34" charset="0"/>
                      </a:rPr>
                      <a:t>–</a:t>
                    </a:r>
                    <a:endParaRPr lang="en-US" sz="2000" dirty="0"/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5500694" y="4154658"/>
                    <a:ext cx="819455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dirty="0" smtClean="0">
                        <a:latin typeface="Times" pitchFamily="18" charset="0"/>
                        <a:cs typeface="Arial" pitchFamily="34" charset="0"/>
                      </a:rPr>
                      <a:t>)</a:t>
                    </a:r>
                    <a:r>
                      <a:rPr lang="en-US" sz="2000" baseline="30000" dirty="0" smtClean="0">
                        <a:latin typeface="Times" pitchFamily="18" charset="0"/>
                        <a:cs typeface="Arial" pitchFamily="34" charset="0"/>
                      </a:rPr>
                      <a:t>2</a:t>
                    </a:r>
                    <a:r>
                      <a:rPr lang="en-US" sz="2000" dirty="0" smtClean="0">
                        <a:latin typeface="Times" pitchFamily="18" charset="0"/>
                        <a:cs typeface="Arial" pitchFamily="34" charset="0"/>
                      </a:rPr>
                      <a:t>  + 4</a:t>
                    </a:r>
                    <a:endParaRPr lang="en-US" sz="2000" dirty="0"/>
                  </a:p>
                </p:txBody>
              </p:sp>
            </p:grpSp>
          </p:grpSp>
          <p:grpSp>
            <p:nvGrpSpPr>
              <p:cNvPr id="63" name="Group 62"/>
              <p:cNvGrpSpPr/>
              <p:nvPr/>
            </p:nvGrpSpPr>
            <p:grpSpPr>
              <a:xfrm>
                <a:off x="3534264" y="2786058"/>
                <a:ext cx="849392" cy="559959"/>
                <a:chOff x="3301918" y="3500438"/>
                <a:chExt cx="849392" cy="559959"/>
              </a:xfrm>
            </p:grpSpPr>
            <p:sp>
              <p:nvSpPr>
                <p:cNvPr id="64" name="Rectangle 63"/>
                <p:cNvSpPr/>
                <p:nvPr/>
              </p:nvSpPr>
              <p:spPr>
                <a:xfrm>
                  <a:off x="3301918" y="3500438"/>
                  <a:ext cx="25519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" pitchFamily="18" charset="0"/>
                      <a:cs typeface="Arial" pitchFamily="34" charset="0"/>
                    </a:rPr>
                    <a:t>f</a:t>
                  </a:r>
                  <a:endParaRPr lang="en-US" sz="2000" dirty="0"/>
                </a:p>
              </p:txBody>
            </p:sp>
            <p:grpSp>
              <p:nvGrpSpPr>
                <p:cNvPr id="65" name="Group 22"/>
                <p:cNvGrpSpPr/>
                <p:nvPr/>
              </p:nvGrpSpPr>
              <p:grpSpPr>
                <a:xfrm>
                  <a:off x="3392142" y="3513224"/>
                  <a:ext cx="759168" cy="547173"/>
                  <a:chOff x="5011152" y="4154658"/>
                  <a:chExt cx="759168" cy="547173"/>
                </a:xfrm>
              </p:grpSpPr>
              <p:sp>
                <p:nvSpPr>
                  <p:cNvPr id="66" name="Rectangle 65"/>
                  <p:cNvSpPr/>
                  <p:nvPr/>
                </p:nvSpPr>
                <p:spPr>
                  <a:xfrm>
                    <a:off x="5321722" y="4168952"/>
                    <a:ext cx="269626" cy="29751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baseline="30000" dirty="0" smtClean="0">
                        <a:latin typeface="Times" pitchFamily="18" charset="0"/>
                        <a:cs typeface="Arial" pitchFamily="34" charset="0"/>
                      </a:rPr>
                      <a:t>1</a:t>
                    </a:r>
                    <a:endParaRPr lang="en-US" sz="2000" baseline="30000" dirty="0"/>
                  </a:p>
                </p:txBody>
              </p:sp>
              <p:sp>
                <p:nvSpPr>
                  <p:cNvPr id="67" name="Rectangle 66"/>
                  <p:cNvSpPr/>
                  <p:nvPr/>
                </p:nvSpPr>
                <p:spPr>
                  <a:xfrm>
                    <a:off x="5333754" y="4404314"/>
                    <a:ext cx="269626" cy="29751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baseline="30000" dirty="0" smtClean="0">
                        <a:latin typeface="Times" pitchFamily="18" charset="0"/>
                        <a:cs typeface="Arial" pitchFamily="34" charset="0"/>
                      </a:rPr>
                      <a:t>2</a:t>
                    </a:r>
                    <a:endParaRPr lang="en-US" sz="2000" baseline="30000" dirty="0"/>
                  </a:p>
                </p:txBody>
              </p: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5357818" y="4357694"/>
                    <a:ext cx="214314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" name="Rectangle 68"/>
                  <p:cNvSpPr/>
                  <p:nvPr/>
                </p:nvSpPr>
                <p:spPr>
                  <a:xfrm>
                    <a:off x="5011152" y="4154658"/>
                    <a:ext cx="26962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dirty="0" smtClean="0">
                        <a:latin typeface="Times" pitchFamily="18" charset="0"/>
                        <a:cs typeface="Arial" pitchFamily="34" charset="0"/>
                      </a:rPr>
                      <a:t>(</a:t>
                    </a:r>
                    <a:endParaRPr lang="en-US" sz="2000" dirty="0"/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>
                    <a:off x="5095376" y="4154658"/>
                    <a:ext cx="31290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dirty="0" smtClean="0">
                        <a:latin typeface="Times" pitchFamily="18" charset="0"/>
                        <a:cs typeface="Arial" pitchFamily="34" charset="0"/>
                      </a:rPr>
                      <a:t>–</a:t>
                    </a:r>
                    <a:endParaRPr lang="en-US" sz="2000" dirty="0"/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>
                  <a:xfrm>
                    <a:off x="5500694" y="4154658"/>
                    <a:ext cx="26962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dirty="0" smtClean="0">
                        <a:latin typeface="Times" pitchFamily="18" charset="0"/>
                        <a:cs typeface="Arial" pitchFamily="34" charset="0"/>
                      </a:rPr>
                      <a:t>)</a:t>
                    </a:r>
                    <a:endParaRPr lang="en-US" sz="2000" dirty="0"/>
                  </a:p>
                </p:txBody>
              </p:sp>
            </p:grpSp>
          </p:grpSp>
          <p:grpSp>
            <p:nvGrpSpPr>
              <p:cNvPr id="72" name="Group 71"/>
              <p:cNvGrpSpPr/>
              <p:nvPr/>
            </p:nvGrpSpPr>
            <p:grpSpPr>
              <a:xfrm>
                <a:off x="4325328" y="2798844"/>
                <a:ext cx="1061760" cy="547173"/>
                <a:chOff x="3277100" y="3513224"/>
                <a:chExt cx="1061760" cy="547173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3277100" y="3524502"/>
                  <a:ext cx="39305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 smtClean="0">
                      <a:latin typeface="Times" pitchFamily="18" charset="0"/>
                      <a:cs typeface="Arial" pitchFamily="34" charset="0"/>
                    </a:rPr>
                    <a:t>= </a:t>
                  </a:r>
                  <a:endParaRPr lang="en-US" sz="2000" dirty="0"/>
                </a:p>
              </p:txBody>
            </p:sp>
            <p:grpSp>
              <p:nvGrpSpPr>
                <p:cNvPr id="74" name="Group 22"/>
                <p:cNvGrpSpPr/>
                <p:nvPr/>
              </p:nvGrpSpPr>
              <p:grpSpPr>
                <a:xfrm>
                  <a:off x="3476366" y="3513224"/>
                  <a:ext cx="862494" cy="547173"/>
                  <a:chOff x="5095376" y="4154658"/>
                  <a:chExt cx="862494" cy="547173"/>
                </a:xfrm>
              </p:grpSpPr>
              <p:sp>
                <p:nvSpPr>
                  <p:cNvPr id="75" name="Rectangle 74"/>
                  <p:cNvSpPr/>
                  <p:nvPr/>
                </p:nvSpPr>
                <p:spPr>
                  <a:xfrm>
                    <a:off x="5321722" y="4168952"/>
                    <a:ext cx="269626" cy="29751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baseline="30000" dirty="0" smtClean="0">
                        <a:latin typeface="Times" pitchFamily="18" charset="0"/>
                        <a:cs typeface="Arial" pitchFamily="34" charset="0"/>
                      </a:rPr>
                      <a:t>1</a:t>
                    </a:r>
                    <a:endParaRPr lang="en-US" sz="2000" baseline="30000" dirty="0"/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>
                  <a:xfrm>
                    <a:off x="5333754" y="4404314"/>
                    <a:ext cx="269626" cy="29751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baseline="30000" dirty="0" smtClean="0">
                        <a:latin typeface="Times" pitchFamily="18" charset="0"/>
                        <a:cs typeface="Arial" pitchFamily="34" charset="0"/>
                      </a:rPr>
                      <a:t>4</a:t>
                    </a:r>
                    <a:endParaRPr lang="en-US" sz="2000" baseline="30000" dirty="0"/>
                  </a:p>
                </p:txBody>
              </p:sp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5357818" y="4357694"/>
                    <a:ext cx="214314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9" name="Rectangle 78"/>
                  <p:cNvSpPr/>
                  <p:nvPr/>
                </p:nvSpPr>
                <p:spPr>
                  <a:xfrm>
                    <a:off x="5095376" y="4154658"/>
                    <a:ext cx="31290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dirty="0" smtClean="0">
                        <a:latin typeface="Times" pitchFamily="18" charset="0"/>
                        <a:cs typeface="Arial" pitchFamily="34" charset="0"/>
                      </a:rPr>
                      <a:t>–</a:t>
                    </a:r>
                    <a:endParaRPr lang="en-US" sz="2000" dirty="0"/>
                  </a:p>
                </p:txBody>
              </p:sp>
              <p:sp>
                <p:nvSpPr>
                  <p:cNvPr id="80" name="Rectangle 79"/>
                  <p:cNvSpPr/>
                  <p:nvPr/>
                </p:nvSpPr>
                <p:spPr>
                  <a:xfrm>
                    <a:off x="5500694" y="4154658"/>
                    <a:ext cx="45717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dirty="0" smtClean="0">
                        <a:latin typeface="Times" pitchFamily="18" charset="0"/>
                        <a:cs typeface="Arial" pitchFamily="34" charset="0"/>
                      </a:rPr>
                      <a:t>  +</a:t>
                    </a:r>
                    <a:endParaRPr lang="en-US" sz="2000" dirty="0"/>
                  </a:p>
                </p:txBody>
              </p:sp>
            </p:grpSp>
          </p:grpSp>
          <p:grpSp>
            <p:nvGrpSpPr>
              <p:cNvPr id="83" name="Group 22"/>
              <p:cNvGrpSpPr/>
              <p:nvPr/>
            </p:nvGrpSpPr>
            <p:grpSpPr>
              <a:xfrm>
                <a:off x="5303658" y="2798090"/>
                <a:ext cx="1630010" cy="547173"/>
                <a:chOff x="5321722" y="4154658"/>
                <a:chExt cx="1630010" cy="547173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5321722" y="4168952"/>
                  <a:ext cx="269626" cy="2975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aseline="30000" dirty="0" smtClean="0">
                      <a:latin typeface="Times" pitchFamily="18" charset="0"/>
                      <a:cs typeface="Arial" pitchFamily="34" charset="0"/>
                    </a:rPr>
                    <a:t>9</a:t>
                  </a:r>
                  <a:endParaRPr lang="en-US" sz="2000" baseline="30000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5333754" y="4404314"/>
                  <a:ext cx="269626" cy="2975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aseline="30000" dirty="0" smtClean="0">
                      <a:latin typeface="Times" pitchFamily="18" charset="0"/>
                      <a:cs typeface="Arial" pitchFamily="34" charset="0"/>
                    </a:rPr>
                    <a:t>4</a:t>
                  </a:r>
                  <a:endParaRPr lang="en-US" sz="2000" baseline="30000" dirty="0"/>
                </a:p>
              </p:txBody>
            </p: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5357818" y="4357694"/>
                  <a:ext cx="214314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Rectangle 87"/>
                <p:cNvSpPr/>
                <p:nvPr/>
              </p:nvSpPr>
              <p:spPr>
                <a:xfrm>
                  <a:off x="5500694" y="4154658"/>
                  <a:ext cx="145103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 smtClean="0">
                      <a:latin typeface="Times" pitchFamily="18" charset="0"/>
                      <a:cs typeface="Arial" pitchFamily="34" charset="0"/>
                    </a:rPr>
                    <a:t>  + 3 + 4 = 9</a:t>
                  </a:r>
                  <a:endParaRPr lang="en-US" sz="2000" dirty="0"/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3559082" y="3286124"/>
                <a:ext cx="1623134" cy="559959"/>
                <a:chOff x="2928926" y="3500438"/>
                <a:chExt cx="1623134" cy="559959"/>
              </a:xfrm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2928926" y="3500438"/>
                  <a:ext cx="65594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" pitchFamily="18" charset="0"/>
                      <a:cs typeface="Arial" pitchFamily="34" charset="0"/>
                    </a:rPr>
                    <a:t>S </a:t>
                  </a:r>
                  <a:r>
                    <a:rPr lang="en-US" sz="2000" dirty="0" smtClean="0">
                      <a:latin typeface="Times" pitchFamily="18" charset="0"/>
                      <a:cs typeface="Arial" pitchFamily="34" charset="0"/>
                    </a:rPr>
                    <a:t>= </a:t>
                  </a:r>
                  <a:r>
                    <a:rPr lang="en-US" sz="2000" i="1" dirty="0" smtClean="0">
                      <a:latin typeface="Times" pitchFamily="18" charset="0"/>
                      <a:cs typeface="Arial" pitchFamily="34" charset="0"/>
                    </a:rPr>
                    <a:t>f</a:t>
                  </a:r>
                  <a:endParaRPr lang="en-US" sz="2000" dirty="0"/>
                </a:p>
              </p:txBody>
            </p:sp>
            <p:grpSp>
              <p:nvGrpSpPr>
                <p:cNvPr id="91" name="Group 22"/>
                <p:cNvGrpSpPr/>
                <p:nvPr/>
              </p:nvGrpSpPr>
              <p:grpSpPr>
                <a:xfrm>
                  <a:off x="3392142" y="3513224"/>
                  <a:ext cx="1159918" cy="547173"/>
                  <a:chOff x="5011152" y="4154658"/>
                  <a:chExt cx="1159918" cy="547173"/>
                </a:xfrm>
              </p:grpSpPr>
              <p:sp>
                <p:nvSpPr>
                  <p:cNvPr id="92" name="Rectangle 91"/>
                  <p:cNvSpPr/>
                  <p:nvPr/>
                </p:nvSpPr>
                <p:spPr>
                  <a:xfrm>
                    <a:off x="5321722" y="4168952"/>
                    <a:ext cx="269626" cy="29751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baseline="30000" dirty="0" smtClean="0">
                        <a:latin typeface="Times" pitchFamily="18" charset="0"/>
                        <a:cs typeface="Arial" pitchFamily="34" charset="0"/>
                      </a:rPr>
                      <a:t>1</a:t>
                    </a:r>
                    <a:endParaRPr lang="en-US" sz="2000" baseline="30000" dirty="0"/>
                  </a:p>
                </p:txBody>
              </p:sp>
              <p:sp>
                <p:nvSpPr>
                  <p:cNvPr id="93" name="Rectangle 92"/>
                  <p:cNvSpPr/>
                  <p:nvPr/>
                </p:nvSpPr>
                <p:spPr>
                  <a:xfrm>
                    <a:off x="5333754" y="4404314"/>
                    <a:ext cx="269626" cy="29751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baseline="30000" dirty="0" smtClean="0">
                        <a:latin typeface="Times" pitchFamily="18" charset="0"/>
                        <a:cs typeface="Arial" pitchFamily="34" charset="0"/>
                      </a:rPr>
                      <a:t>2</a:t>
                    </a:r>
                    <a:endParaRPr lang="en-US" sz="2000" baseline="30000" dirty="0"/>
                  </a:p>
                </p:txBody>
              </p:sp>
              <p:cxnSp>
                <p:nvCxnSpPr>
                  <p:cNvPr id="94" name="Straight Connector 93"/>
                  <p:cNvCxnSpPr/>
                  <p:nvPr/>
                </p:nvCxnSpPr>
                <p:spPr>
                  <a:xfrm>
                    <a:off x="5357818" y="4357694"/>
                    <a:ext cx="214314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5" name="Rectangle 94"/>
                  <p:cNvSpPr/>
                  <p:nvPr/>
                </p:nvSpPr>
                <p:spPr>
                  <a:xfrm>
                    <a:off x="5011152" y="4154658"/>
                    <a:ext cx="26962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dirty="0" smtClean="0">
                        <a:latin typeface="Times" pitchFamily="18" charset="0"/>
                        <a:cs typeface="Arial" pitchFamily="34" charset="0"/>
                      </a:rPr>
                      <a:t>(</a:t>
                    </a:r>
                    <a:endParaRPr lang="en-US" sz="2000" dirty="0"/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>
                  <a:xfrm>
                    <a:off x="5095376" y="4154658"/>
                    <a:ext cx="31290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dirty="0" smtClean="0">
                        <a:latin typeface="Times" pitchFamily="18" charset="0"/>
                        <a:cs typeface="Arial" pitchFamily="34" charset="0"/>
                      </a:rPr>
                      <a:t>–</a:t>
                    </a:r>
                    <a:endParaRPr lang="en-US" sz="2000" dirty="0"/>
                  </a:p>
                </p:txBody>
              </p:sp>
              <p:sp>
                <p:nvSpPr>
                  <p:cNvPr id="97" name="Rectangle 96"/>
                  <p:cNvSpPr/>
                  <p:nvPr/>
                </p:nvSpPr>
                <p:spPr>
                  <a:xfrm>
                    <a:off x="5500694" y="4154658"/>
                    <a:ext cx="67037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dirty="0" smtClean="0">
                        <a:latin typeface="Times" pitchFamily="18" charset="0"/>
                        <a:cs typeface="Arial" pitchFamily="34" charset="0"/>
                      </a:rPr>
                      <a:t>) = 9</a:t>
                    </a:r>
                    <a:endParaRPr lang="en-US" sz="2000" dirty="0"/>
                  </a:p>
                </p:txBody>
              </p:sp>
            </p:grpSp>
          </p:grpSp>
        </p:grpSp>
        <p:grpSp>
          <p:nvGrpSpPr>
            <p:cNvPr id="150" name="Group 149"/>
            <p:cNvGrpSpPr/>
            <p:nvPr/>
          </p:nvGrpSpPr>
          <p:grpSpPr>
            <a:xfrm>
              <a:off x="662850" y="6143644"/>
              <a:ext cx="1623134" cy="548681"/>
              <a:chOff x="5405192" y="3844842"/>
              <a:chExt cx="1623134" cy="548681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5405192" y="3844842"/>
                <a:ext cx="6559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 smtClean="0">
                    <a:latin typeface="Times" pitchFamily="18" charset="0"/>
                    <a:cs typeface="Arial" pitchFamily="34" charset="0"/>
                  </a:rPr>
                  <a:t>S 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</a:rPr>
                  <a:t>= </a:t>
                </a:r>
                <a:r>
                  <a:rPr lang="en-US" sz="2000" i="1" dirty="0" smtClean="0">
                    <a:latin typeface="Times" pitchFamily="18" charset="0"/>
                    <a:cs typeface="Arial" pitchFamily="34" charset="0"/>
                  </a:rPr>
                  <a:t>f</a:t>
                </a:r>
                <a:endParaRPr lang="en-US" sz="2000" dirty="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952632" y="3857628"/>
                <a:ext cx="3129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latin typeface="Times" pitchFamily="18" charset="0"/>
                    <a:cs typeface="Arial" pitchFamily="34" charset="0"/>
                  </a:rPr>
                  <a:t>–</a:t>
                </a:r>
                <a:endParaRPr lang="en-US" sz="2000" dirty="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6357950" y="3857628"/>
                <a:ext cx="67037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latin typeface="Times" pitchFamily="18" charset="0"/>
                    <a:cs typeface="Arial" pitchFamily="34" charset="0"/>
                  </a:rPr>
                  <a:t>) = 9</a:t>
                </a:r>
                <a:endParaRPr lang="en-US" sz="2000" dirty="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6178978" y="3860644"/>
                <a:ext cx="269626" cy="2975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baseline="30000" dirty="0" smtClean="0">
                    <a:latin typeface="Times" pitchFamily="18" charset="0"/>
                    <a:cs typeface="Arial" pitchFamily="34" charset="0"/>
                  </a:rPr>
                  <a:t>1</a:t>
                </a:r>
                <a:endParaRPr lang="en-US" sz="2000" b="1" baseline="30000" dirty="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191010" y="4096006"/>
                <a:ext cx="269626" cy="2975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baseline="30000" dirty="0" smtClean="0">
                    <a:latin typeface="Times" pitchFamily="18" charset="0"/>
                    <a:cs typeface="Arial" pitchFamily="34" charset="0"/>
                  </a:rPr>
                  <a:t>2</a:t>
                </a:r>
                <a:endParaRPr lang="en-US" sz="2000" b="1" baseline="30000" dirty="0"/>
              </a:p>
            </p:txBody>
          </p:sp>
          <p:cxnSp>
            <p:nvCxnSpPr>
              <p:cNvPr id="148" name="Straight Connector 147"/>
              <p:cNvCxnSpPr/>
              <p:nvPr/>
            </p:nvCxnSpPr>
            <p:spPr>
              <a:xfrm>
                <a:off x="6215074" y="4049386"/>
                <a:ext cx="214314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Rectangle 148"/>
              <p:cNvSpPr/>
              <p:nvPr/>
            </p:nvSpPr>
            <p:spPr>
              <a:xfrm>
                <a:off x="5880440" y="3857628"/>
                <a:ext cx="2696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latin typeface="Times" pitchFamily="18" charset="0"/>
                    <a:cs typeface="Arial" pitchFamily="34" charset="0"/>
                  </a:rPr>
                  <a:t>(</a:t>
                </a:r>
                <a:endParaRPr lang="en-US" sz="2000" dirty="0"/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>
              <a:off x="2370208" y="4983593"/>
              <a:ext cx="4487808" cy="1524749"/>
              <a:chOff x="2441646" y="4833696"/>
              <a:chExt cx="4487808" cy="1524749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2441646" y="4833696"/>
                <a:ext cx="4487808" cy="1376178"/>
                <a:chOff x="1835564" y="3619250"/>
                <a:chExt cx="4487808" cy="1376178"/>
              </a:xfrm>
            </p:grpSpPr>
            <p:grpSp>
              <p:nvGrpSpPr>
                <p:cNvPr id="100" name="Group 19"/>
                <p:cNvGrpSpPr/>
                <p:nvPr/>
              </p:nvGrpSpPr>
              <p:grpSpPr>
                <a:xfrm>
                  <a:off x="1835564" y="3619250"/>
                  <a:ext cx="4487808" cy="1376178"/>
                  <a:chOff x="2264946" y="4535158"/>
                  <a:chExt cx="4487808" cy="1376178"/>
                </a:xfrm>
              </p:grpSpPr>
              <p:sp>
                <p:nvSpPr>
                  <p:cNvPr id="105" name="Freeform 104"/>
                  <p:cNvSpPr/>
                  <p:nvPr/>
                </p:nvSpPr>
                <p:spPr>
                  <a:xfrm>
                    <a:off x="2466474" y="4559222"/>
                    <a:ext cx="320330" cy="421853"/>
                  </a:xfrm>
                  <a:custGeom>
                    <a:avLst/>
                    <a:gdLst>
                      <a:gd name="connsiteX0" fmla="*/ 288758 w 288758"/>
                      <a:gd name="connsiteY0" fmla="*/ 0 h 216569"/>
                      <a:gd name="connsiteX1" fmla="*/ 288758 w 288758"/>
                      <a:gd name="connsiteY1" fmla="*/ 216569 h 216569"/>
                      <a:gd name="connsiteX2" fmla="*/ 0 w 288758"/>
                      <a:gd name="connsiteY2" fmla="*/ 216569 h 2165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88758" h="216569">
                        <a:moveTo>
                          <a:pt x="288758" y="0"/>
                        </a:moveTo>
                        <a:lnTo>
                          <a:pt x="288758" y="216569"/>
                        </a:lnTo>
                        <a:lnTo>
                          <a:pt x="0" y="216569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106" name="Freeform 105"/>
                  <p:cNvSpPr/>
                  <p:nvPr/>
                </p:nvSpPr>
                <p:spPr>
                  <a:xfrm>
                    <a:off x="2858242" y="4559222"/>
                    <a:ext cx="3143272" cy="428628"/>
                  </a:xfrm>
                  <a:custGeom>
                    <a:avLst/>
                    <a:gdLst>
                      <a:gd name="connsiteX0" fmla="*/ 0 w 3922295"/>
                      <a:gd name="connsiteY0" fmla="*/ 0 h 204537"/>
                      <a:gd name="connsiteX1" fmla="*/ 0 w 3922295"/>
                      <a:gd name="connsiteY1" fmla="*/ 204537 h 204537"/>
                      <a:gd name="connsiteX2" fmla="*/ 3922295 w 3922295"/>
                      <a:gd name="connsiteY2" fmla="*/ 204537 h 204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922295" h="204537">
                        <a:moveTo>
                          <a:pt x="0" y="0"/>
                        </a:moveTo>
                        <a:lnTo>
                          <a:pt x="0" y="204537"/>
                        </a:lnTo>
                        <a:lnTo>
                          <a:pt x="3922295" y="204537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cxnSp>
                <p:nvCxnSpPr>
                  <p:cNvPr id="107" name="Straight Connector 106"/>
                  <p:cNvCxnSpPr/>
                  <p:nvPr/>
                </p:nvCxnSpPr>
                <p:spPr>
                  <a:xfrm flipV="1">
                    <a:off x="2857488" y="5487916"/>
                    <a:ext cx="3144026" cy="1278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8" name="Rectangle 107"/>
                  <p:cNvSpPr/>
                  <p:nvPr/>
                </p:nvSpPr>
                <p:spPr>
                  <a:xfrm>
                    <a:off x="2953744" y="4630660"/>
                    <a:ext cx="31290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dirty="0" smtClean="0">
                        <a:latin typeface="Times" pitchFamily="18" charset="0"/>
                        <a:cs typeface="Arial" pitchFamily="34" charset="0"/>
                        <a:sym typeface="Symbol"/>
                      </a:rPr>
                      <a:t>2</a:t>
                    </a:r>
                    <a:endParaRPr lang="en-US" sz="2000" dirty="0"/>
                  </a:p>
                </p:txBody>
              </p:sp>
              <p:sp>
                <p:nvSpPr>
                  <p:cNvPr id="109" name="Rectangle 108"/>
                  <p:cNvSpPr/>
                  <p:nvPr/>
                </p:nvSpPr>
                <p:spPr>
                  <a:xfrm>
                    <a:off x="3689172" y="4630660"/>
                    <a:ext cx="31290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dirty="0" smtClean="0">
                        <a:latin typeface="Times" pitchFamily="18" charset="0"/>
                        <a:cs typeface="Arial" pitchFamily="34" charset="0"/>
                        <a:sym typeface="Symbol"/>
                      </a:rPr>
                      <a:t>9</a:t>
                    </a:r>
                    <a:endParaRPr lang="en-US" sz="2000" dirty="0"/>
                  </a:p>
                </p:txBody>
              </p:sp>
              <p:sp>
                <p:nvSpPr>
                  <p:cNvPr id="110" name="Rectangle 109"/>
                  <p:cNvSpPr/>
                  <p:nvPr/>
                </p:nvSpPr>
                <p:spPr>
                  <a:xfrm>
                    <a:off x="4460696" y="4630660"/>
                    <a:ext cx="453970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dirty="0" smtClean="0">
                        <a:latin typeface="Times" pitchFamily="18" charset="0"/>
                        <a:cs typeface="Arial" pitchFamily="34" charset="0"/>
                        <a:sym typeface="Symbol"/>
                      </a:rPr>
                      <a:t>6</a:t>
                    </a:r>
                    <a:endParaRPr lang="en-US" sz="2000" dirty="0"/>
                  </a:p>
                </p:txBody>
              </p:sp>
              <p:sp>
                <p:nvSpPr>
                  <p:cNvPr id="111" name="Rectangle 110"/>
                  <p:cNvSpPr/>
                  <p:nvPr/>
                </p:nvSpPr>
                <p:spPr>
                  <a:xfrm>
                    <a:off x="5353294" y="4630660"/>
                    <a:ext cx="31290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dirty="0" smtClean="0">
                        <a:latin typeface="Times" pitchFamily="18" charset="0"/>
                        <a:cs typeface="Arial" pitchFamily="34" charset="0"/>
                        <a:sym typeface="Symbol"/>
                      </a:rPr>
                      <a:t>4</a:t>
                    </a:r>
                    <a:endParaRPr lang="en-US" sz="2000" dirty="0"/>
                  </a:p>
                </p:txBody>
              </p:sp>
              <p:sp>
                <p:nvSpPr>
                  <p:cNvPr id="112" name="Rectangle 111"/>
                  <p:cNvSpPr/>
                  <p:nvPr/>
                </p:nvSpPr>
                <p:spPr>
                  <a:xfrm>
                    <a:off x="2953744" y="5500702"/>
                    <a:ext cx="31290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dirty="0" smtClean="0">
                        <a:latin typeface="Times" pitchFamily="18" charset="0"/>
                        <a:cs typeface="Arial" pitchFamily="34" charset="0"/>
                        <a:sym typeface="Symbol"/>
                      </a:rPr>
                      <a:t>2</a:t>
                    </a:r>
                    <a:endParaRPr lang="en-US" sz="2000" dirty="0"/>
                  </a:p>
                </p:txBody>
              </p:sp>
              <p:sp>
                <p:nvSpPr>
                  <p:cNvPr id="113" name="Rectangle 112"/>
                  <p:cNvSpPr/>
                  <p:nvPr/>
                </p:nvSpPr>
                <p:spPr>
                  <a:xfrm>
                    <a:off x="3653076" y="5199902"/>
                    <a:ext cx="453970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dirty="0" smtClean="0">
                        <a:latin typeface="Times" pitchFamily="18" charset="0"/>
                        <a:cs typeface="Arial" pitchFamily="34" charset="0"/>
                        <a:sym typeface="Symbol"/>
                      </a:rPr>
                      <a:t>1</a:t>
                    </a:r>
                    <a:endParaRPr lang="en-US" sz="2000" dirty="0"/>
                  </a:p>
                </p:txBody>
              </p:sp>
              <p:sp>
                <p:nvSpPr>
                  <p:cNvPr id="115" name="Rectangle 114"/>
                  <p:cNvSpPr/>
                  <p:nvPr/>
                </p:nvSpPr>
                <p:spPr>
                  <a:xfrm>
                    <a:off x="5353294" y="5202164"/>
                    <a:ext cx="31290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dirty="0" smtClean="0">
                        <a:latin typeface="Times" pitchFamily="18" charset="0"/>
                        <a:cs typeface="Arial" pitchFamily="34" charset="0"/>
                        <a:sym typeface="Symbol"/>
                      </a:rPr>
                      <a:t>5</a:t>
                    </a:r>
                    <a:endParaRPr lang="en-US" sz="2000" dirty="0"/>
                  </a:p>
                </p:txBody>
              </p:sp>
              <p:sp>
                <p:nvSpPr>
                  <p:cNvPr id="116" name="Rectangle 115"/>
                  <p:cNvSpPr/>
                  <p:nvPr/>
                </p:nvSpPr>
                <p:spPr>
                  <a:xfrm>
                    <a:off x="3713236" y="5500702"/>
                    <a:ext cx="31290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dirty="0" smtClean="0">
                        <a:latin typeface="Times" pitchFamily="18" charset="0"/>
                        <a:cs typeface="Arial" pitchFamily="34" charset="0"/>
                        <a:sym typeface="Symbol"/>
                      </a:rPr>
                      <a:t>8</a:t>
                    </a:r>
                    <a:endParaRPr lang="en-US" sz="2000" dirty="0"/>
                  </a:p>
                </p:txBody>
              </p:sp>
              <p:sp>
                <p:nvSpPr>
                  <p:cNvPr id="117" name="Rectangle 116"/>
                  <p:cNvSpPr/>
                  <p:nvPr/>
                </p:nvSpPr>
                <p:spPr>
                  <a:xfrm>
                    <a:off x="5353294" y="5511226"/>
                    <a:ext cx="1399460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dirty="0" smtClean="0">
                        <a:latin typeface="Times" pitchFamily="18" charset="0"/>
                        <a:cs typeface="Arial" pitchFamily="34" charset="0"/>
                        <a:sym typeface="Symbol"/>
                      </a:rPr>
                      <a:t>9 = </a:t>
                    </a:r>
                    <a:r>
                      <a:rPr lang="en-US" sz="2000" i="1" dirty="0" smtClean="0">
                        <a:latin typeface="Times" pitchFamily="18" charset="0"/>
                        <a:cs typeface="Arial" pitchFamily="34" charset="0"/>
                      </a:rPr>
                      <a:t>f</a:t>
                    </a:r>
                    <a:endParaRPr lang="en-US" sz="2000" dirty="0"/>
                  </a:p>
                </p:txBody>
              </p:sp>
              <p:sp>
                <p:nvSpPr>
                  <p:cNvPr id="118" name="Rectangle 117"/>
                  <p:cNvSpPr/>
                  <p:nvPr/>
                </p:nvSpPr>
                <p:spPr>
                  <a:xfrm>
                    <a:off x="4405070" y="5487916"/>
                    <a:ext cx="582211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dirty="0" smtClean="0">
                        <a:latin typeface="Times" pitchFamily="18" charset="0"/>
                        <a:cs typeface="Arial" pitchFamily="34" charset="0"/>
                        <a:sym typeface="Symbol"/>
                      </a:rPr>
                      <a:t>10</a:t>
                    </a:r>
                    <a:endParaRPr lang="en-US" sz="2000" dirty="0"/>
                  </a:p>
                </p:txBody>
              </p:sp>
              <p:sp>
                <p:nvSpPr>
                  <p:cNvPr id="122" name="Rectangle 121"/>
                  <p:cNvSpPr/>
                  <p:nvPr/>
                </p:nvSpPr>
                <p:spPr>
                  <a:xfrm>
                    <a:off x="3691434" y="4881070"/>
                    <a:ext cx="32893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dirty="0" smtClean="0">
                        <a:latin typeface="Times" pitchFamily="18" charset="0"/>
                        <a:cs typeface="Arial" pitchFamily="34" charset="0"/>
                      </a:rPr>
                      <a:t>+</a:t>
                    </a:r>
                    <a:endParaRPr lang="en-US" sz="2000" dirty="0"/>
                  </a:p>
                </p:txBody>
              </p:sp>
              <p:sp>
                <p:nvSpPr>
                  <p:cNvPr id="123" name="Rectangle 122"/>
                  <p:cNvSpPr/>
                  <p:nvPr/>
                </p:nvSpPr>
                <p:spPr>
                  <a:xfrm>
                    <a:off x="4572000" y="4881070"/>
                    <a:ext cx="32893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dirty="0" smtClean="0">
                        <a:latin typeface="Times" pitchFamily="18" charset="0"/>
                        <a:cs typeface="Arial" pitchFamily="34" charset="0"/>
                      </a:rPr>
                      <a:t>+</a:t>
                    </a:r>
                    <a:endParaRPr lang="en-US" sz="2000" dirty="0"/>
                  </a:p>
                </p:txBody>
              </p:sp>
              <p:sp>
                <p:nvSpPr>
                  <p:cNvPr id="124" name="Rectangle 123"/>
                  <p:cNvSpPr/>
                  <p:nvPr/>
                </p:nvSpPr>
                <p:spPr>
                  <a:xfrm>
                    <a:off x="5357818" y="4881070"/>
                    <a:ext cx="32893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dirty="0" smtClean="0">
                        <a:latin typeface="Times" pitchFamily="18" charset="0"/>
                        <a:cs typeface="Arial" pitchFamily="34" charset="0"/>
                      </a:rPr>
                      <a:t>+</a:t>
                    </a:r>
                    <a:endParaRPr lang="en-US" sz="2000" dirty="0"/>
                  </a:p>
                </p:txBody>
              </p:sp>
              <p:sp>
                <p:nvSpPr>
                  <p:cNvPr id="132" name="Rectangle 131"/>
                  <p:cNvSpPr/>
                  <p:nvPr/>
                </p:nvSpPr>
                <p:spPr>
                  <a:xfrm>
                    <a:off x="2264946" y="4535158"/>
                    <a:ext cx="325730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dirty="0" smtClean="0">
                        <a:latin typeface="Times" pitchFamily="18" charset="0"/>
                        <a:cs typeface="Arial" pitchFamily="34" charset="0"/>
                        <a:sym typeface="Symbol"/>
                      </a:rPr>
                      <a:t></a:t>
                    </a:r>
                    <a:endParaRPr lang="en-US" sz="2000" dirty="0"/>
                  </a:p>
                </p:txBody>
              </p:sp>
              <p:sp>
                <p:nvSpPr>
                  <p:cNvPr id="133" name="Rectangle 132"/>
                  <p:cNvSpPr/>
                  <p:nvPr/>
                </p:nvSpPr>
                <p:spPr>
                  <a:xfrm>
                    <a:off x="4466738" y="5199902"/>
                    <a:ext cx="453970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dirty="0" smtClean="0">
                        <a:latin typeface="Times" pitchFamily="18" charset="0"/>
                        <a:cs typeface="Arial" pitchFamily="34" charset="0"/>
                        <a:sym typeface="Symbol"/>
                      </a:rPr>
                      <a:t>4</a:t>
                    </a:r>
                    <a:endParaRPr lang="en-US" sz="2000" dirty="0"/>
                  </a:p>
                </p:txBody>
              </p:sp>
            </p:grpSp>
            <p:grpSp>
              <p:nvGrpSpPr>
                <p:cNvPr id="101" name="Group 59"/>
                <p:cNvGrpSpPr/>
                <p:nvPr/>
              </p:nvGrpSpPr>
              <p:grpSpPr>
                <a:xfrm>
                  <a:off x="2071670" y="3655346"/>
                  <a:ext cx="302554" cy="535895"/>
                  <a:chOff x="7406210" y="3619250"/>
                  <a:chExt cx="302554" cy="535895"/>
                </a:xfrm>
              </p:grpSpPr>
              <p:sp>
                <p:nvSpPr>
                  <p:cNvPr id="102" name="Rectangle 101"/>
                  <p:cNvSpPr/>
                  <p:nvPr/>
                </p:nvSpPr>
                <p:spPr>
                  <a:xfrm>
                    <a:off x="7406210" y="3619250"/>
                    <a:ext cx="279244" cy="29751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baseline="30000" dirty="0" smtClean="0">
                        <a:latin typeface="Arial" pitchFamily="34" charset="0"/>
                        <a:cs typeface="Arial" pitchFamily="34" charset="0"/>
                      </a:rPr>
                      <a:t>1</a:t>
                    </a:r>
                    <a:endParaRPr lang="en-US" sz="2000" baseline="30000" dirty="0"/>
                  </a:p>
                </p:txBody>
              </p:sp>
              <p:sp>
                <p:nvSpPr>
                  <p:cNvPr id="103" name="Rectangle 102"/>
                  <p:cNvSpPr/>
                  <p:nvPr/>
                </p:nvSpPr>
                <p:spPr>
                  <a:xfrm>
                    <a:off x="7429520" y="3857628"/>
                    <a:ext cx="279244" cy="29751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baseline="30000" dirty="0" smtClean="0">
                        <a:latin typeface="Arial" pitchFamily="34" charset="0"/>
                        <a:cs typeface="Arial" pitchFamily="34" charset="0"/>
                      </a:rPr>
                      <a:t>2</a:t>
                    </a:r>
                    <a:endParaRPr lang="en-US" sz="2000" baseline="30000" dirty="0"/>
                  </a:p>
                </p:txBody>
              </p:sp>
              <p:cxnSp>
                <p:nvCxnSpPr>
                  <p:cNvPr id="104" name="Straight Connector 103"/>
                  <p:cNvCxnSpPr/>
                  <p:nvPr/>
                </p:nvCxnSpPr>
                <p:spPr>
                  <a:xfrm>
                    <a:off x="7441552" y="3797468"/>
                    <a:ext cx="214314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6" name="Group 135"/>
              <p:cNvGrpSpPr/>
              <p:nvPr/>
            </p:nvGrpSpPr>
            <p:grpSpPr>
              <a:xfrm>
                <a:off x="3143240" y="5632300"/>
                <a:ext cx="701481" cy="357191"/>
                <a:chOff x="754614" y="5171137"/>
                <a:chExt cx="701481" cy="357191"/>
              </a:xfrm>
            </p:grpSpPr>
            <p:sp>
              <p:nvSpPr>
                <p:cNvPr id="134" name="Arc 133"/>
                <p:cNvSpPr/>
                <p:nvPr/>
              </p:nvSpPr>
              <p:spPr>
                <a:xfrm rot="4249084">
                  <a:off x="907695" y="5018056"/>
                  <a:ext cx="357191" cy="663353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35" name="Freeform 134"/>
                <p:cNvSpPr/>
                <p:nvPr/>
              </p:nvSpPr>
              <p:spPr>
                <a:xfrm>
                  <a:off x="1344374" y="5221091"/>
                  <a:ext cx="111721" cy="68752"/>
                </a:xfrm>
                <a:custGeom>
                  <a:avLst/>
                  <a:gdLst>
                    <a:gd name="connsiteX0" fmla="*/ 0 w 156410"/>
                    <a:gd name="connsiteY0" fmla="*/ 96253 h 96253"/>
                    <a:gd name="connsiteX1" fmla="*/ 60157 w 156410"/>
                    <a:gd name="connsiteY1" fmla="*/ 0 h 96253"/>
                    <a:gd name="connsiteX2" fmla="*/ 156410 w 156410"/>
                    <a:gd name="connsiteY2" fmla="*/ 60158 h 96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6410" h="96253">
                      <a:moveTo>
                        <a:pt x="0" y="96253"/>
                      </a:moveTo>
                      <a:lnTo>
                        <a:pt x="60157" y="0"/>
                      </a:lnTo>
                      <a:lnTo>
                        <a:pt x="156410" y="60158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  <p:grpSp>
            <p:nvGrpSpPr>
              <p:cNvPr id="137" name="Group 136"/>
              <p:cNvGrpSpPr/>
              <p:nvPr/>
            </p:nvGrpSpPr>
            <p:grpSpPr>
              <a:xfrm>
                <a:off x="3929058" y="5632300"/>
                <a:ext cx="701481" cy="357191"/>
                <a:chOff x="754614" y="5171137"/>
                <a:chExt cx="701481" cy="357191"/>
              </a:xfrm>
            </p:grpSpPr>
            <p:sp>
              <p:nvSpPr>
                <p:cNvPr id="138" name="Arc 137"/>
                <p:cNvSpPr/>
                <p:nvPr/>
              </p:nvSpPr>
              <p:spPr>
                <a:xfrm rot="4249084">
                  <a:off x="907695" y="5018056"/>
                  <a:ext cx="357191" cy="663353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39" name="Freeform 138"/>
                <p:cNvSpPr/>
                <p:nvPr/>
              </p:nvSpPr>
              <p:spPr>
                <a:xfrm>
                  <a:off x="1344374" y="5221091"/>
                  <a:ext cx="111721" cy="68752"/>
                </a:xfrm>
                <a:custGeom>
                  <a:avLst/>
                  <a:gdLst>
                    <a:gd name="connsiteX0" fmla="*/ 0 w 156410"/>
                    <a:gd name="connsiteY0" fmla="*/ 96253 h 96253"/>
                    <a:gd name="connsiteX1" fmla="*/ 60157 w 156410"/>
                    <a:gd name="connsiteY1" fmla="*/ 0 h 96253"/>
                    <a:gd name="connsiteX2" fmla="*/ 156410 w 156410"/>
                    <a:gd name="connsiteY2" fmla="*/ 60158 h 96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6410" h="96253">
                      <a:moveTo>
                        <a:pt x="0" y="96253"/>
                      </a:moveTo>
                      <a:lnTo>
                        <a:pt x="60157" y="0"/>
                      </a:lnTo>
                      <a:lnTo>
                        <a:pt x="156410" y="60158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  <p:grpSp>
            <p:nvGrpSpPr>
              <p:cNvPr id="140" name="Group 139"/>
              <p:cNvGrpSpPr/>
              <p:nvPr/>
            </p:nvGrpSpPr>
            <p:grpSpPr>
              <a:xfrm>
                <a:off x="4714876" y="5632300"/>
                <a:ext cx="701481" cy="357191"/>
                <a:chOff x="754614" y="5171137"/>
                <a:chExt cx="701481" cy="357191"/>
              </a:xfrm>
            </p:grpSpPr>
            <p:sp>
              <p:nvSpPr>
                <p:cNvPr id="141" name="Arc 140"/>
                <p:cNvSpPr/>
                <p:nvPr/>
              </p:nvSpPr>
              <p:spPr>
                <a:xfrm rot="4249084">
                  <a:off x="907695" y="5018056"/>
                  <a:ext cx="357191" cy="663353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42" name="Freeform 141"/>
                <p:cNvSpPr/>
                <p:nvPr/>
              </p:nvSpPr>
              <p:spPr>
                <a:xfrm>
                  <a:off x="1344374" y="5221091"/>
                  <a:ext cx="111721" cy="68752"/>
                </a:xfrm>
                <a:custGeom>
                  <a:avLst/>
                  <a:gdLst>
                    <a:gd name="connsiteX0" fmla="*/ 0 w 156410"/>
                    <a:gd name="connsiteY0" fmla="*/ 96253 h 96253"/>
                    <a:gd name="connsiteX1" fmla="*/ 60157 w 156410"/>
                    <a:gd name="connsiteY1" fmla="*/ 0 h 96253"/>
                    <a:gd name="connsiteX2" fmla="*/ 156410 w 156410"/>
                    <a:gd name="connsiteY2" fmla="*/ 60158 h 96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6410" h="96253">
                      <a:moveTo>
                        <a:pt x="0" y="96253"/>
                      </a:moveTo>
                      <a:lnTo>
                        <a:pt x="60157" y="0"/>
                      </a:lnTo>
                      <a:lnTo>
                        <a:pt x="156410" y="60158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  <p:grpSp>
            <p:nvGrpSpPr>
              <p:cNvPr id="151" name="Group 150"/>
              <p:cNvGrpSpPr/>
              <p:nvPr/>
            </p:nvGrpSpPr>
            <p:grpSpPr>
              <a:xfrm>
                <a:off x="5975188" y="5822550"/>
                <a:ext cx="747136" cy="535895"/>
                <a:chOff x="5880440" y="3857628"/>
                <a:chExt cx="747136" cy="535895"/>
              </a:xfrm>
            </p:grpSpPr>
            <p:sp>
              <p:nvSpPr>
                <p:cNvPr id="153" name="Rectangle 152"/>
                <p:cNvSpPr/>
                <p:nvPr/>
              </p:nvSpPr>
              <p:spPr>
                <a:xfrm>
                  <a:off x="5952632" y="3857628"/>
                  <a:ext cx="31290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 smtClean="0">
                      <a:latin typeface="Times" pitchFamily="18" charset="0"/>
                      <a:cs typeface="Arial" pitchFamily="34" charset="0"/>
                    </a:rPr>
                    <a:t>–</a:t>
                  </a:r>
                  <a:endParaRPr lang="en-US" sz="2000" dirty="0"/>
                </a:p>
              </p:txBody>
            </p:sp>
            <p:sp>
              <p:nvSpPr>
                <p:cNvPr id="154" name="Rectangle 153"/>
                <p:cNvSpPr/>
                <p:nvPr/>
              </p:nvSpPr>
              <p:spPr>
                <a:xfrm>
                  <a:off x="6357950" y="3857628"/>
                  <a:ext cx="26962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 smtClean="0">
                      <a:latin typeface="Times" pitchFamily="18" charset="0"/>
                      <a:cs typeface="Arial" pitchFamily="34" charset="0"/>
                    </a:rPr>
                    <a:t>)</a:t>
                  </a:r>
                  <a:endParaRPr lang="en-US" sz="2000" dirty="0"/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6178978" y="3860644"/>
                  <a:ext cx="269626" cy="2975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baseline="30000" dirty="0" smtClean="0">
                      <a:latin typeface="Times" pitchFamily="18" charset="0"/>
                      <a:cs typeface="Arial" pitchFamily="34" charset="0"/>
                    </a:rPr>
                    <a:t>1</a:t>
                  </a:r>
                  <a:endParaRPr lang="en-US" sz="2000" b="1" baseline="30000" dirty="0"/>
                </a:p>
              </p:txBody>
            </p:sp>
            <p:sp>
              <p:nvSpPr>
                <p:cNvPr id="156" name="Rectangle 155"/>
                <p:cNvSpPr/>
                <p:nvPr/>
              </p:nvSpPr>
              <p:spPr>
                <a:xfrm>
                  <a:off x="6191010" y="4096006"/>
                  <a:ext cx="269626" cy="2975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baseline="30000" dirty="0" smtClean="0">
                      <a:latin typeface="Times" pitchFamily="18" charset="0"/>
                      <a:cs typeface="Arial" pitchFamily="34" charset="0"/>
                    </a:rPr>
                    <a:t>2</a:t>
                  </a:r>
                  <a:endParaRPr lang="en-US" sz="2000" b="1" baseline="30000" dirty="0"/>
                </a:p>
              </p:txBody>
            </p: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6215074" y="4049386"/>
                  <a:ext cx="214314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8" name="Rectangle 157"/>
                <p:cNvSpPr/>
                <p:nvPr/>
              </p:nvSpPr>
              <p:spPr>
                <a:xfrm>
                  <a:off x="5880440" y="3857628"/>
                  <a:ext cx="26962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 smtClean="0">
                      <a:latin typeface="Times" pitchFamily="18" charset="0"/>
                      <a:cs typeface="Arial" pitchFamily="34" charset="0"/>
                    </a:rPr>
                    <a:t>(</a:t>
                  </a:r>
                  <a:endParaRPr lang="en-US" sz="2000" dirty="0"/>
                </a:p>
              </p:txBody>
            </p:sp>
          </p:grpSp>
        </p:grpSp>
        <p:grpSp>
          <p:nvGrpSpPr>
            <p:cNvPr id="165" name="Group 164"/>
            <p:cNvGrpSpPr/>
            <p:nvPr/>
          </p:nvGrpSpPr>
          <p:grpSpPr>
            <a:xfrm>
              <a:off x="586520" y="4067685"/>
              <a:ext cx="7058343" cy="543957"/>
              <a:chOff x="714348" y="3701212"/>
              <a:chExt cx="7058343" cy="543957"/>
            </a:xfrm>
          </p:grpSpPr>
          <p:sp>
            <p:nvSpPr>
              <p:cNvPr id="160" name="Rectangle 159"/>
              <p:cNvSpPr/>
              <p:nvPr/>
            </p:nvSpPr>
            <p:spPr>
              <a:xfrm>
                <a:off x="714348" y="3701212"/>
                <a:ext cx="70583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 smtClean="0">
                    <a:latin typeface="Times" pitchFamily="18" charset="0"/>
                    <a:cs typeface="Arial" pitchFamily="34" charset="0"/>
                  </a:rPr>
                  <a:t>f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</a:rPr>
                  <a:t>(</a:t>
                </a:r>
                <a:r>
                  <a:rPr lang="en-US" sz="2000" i="1" dirty="0" smtClean="0">
                    <a:latin typeface="Times" pitchFamily="18" charset="0"/>
                    <a:cs typeface="Arial" pitchFamily="34" charset="0"/>
                  </a:rPr>
                  <a:t>x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</a:rPr>
                  <a:t>) = 2</a:t>
                </a:r>
                <a:r>
                  <a:rPr lang="en-US" sz="2000" i="1" dirty="0" smtClean="0">
                    <a:latin typeface="Times" pitchFamily="18" charset="0"/>
                    <a:cs typeface="Arial" pitchFamily="34" charset="0"/>
                  </a:rPr>
                  <a:t>x</a:t>
                </a:r>
                <a:r>
                  <a:rPr lang="en-US" sz="2000" baseline="30000" dirty="0" smtClean="0">
                    <a:latin typeface="Times" pitchFamily="18" charset="0"/>
                    <a:cs typeface="Arial" pitchFamily="34" charset="0"/>
                  </a:rPr>
                  <a:t>3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</a:rPr>
                  <a:t> + 9</a:t>
                </a:r>
                <a:r>
                  <a:rPr lang="en-US" sz="2000" i="1" dirty="0" smtClean="0">
                    <a:latin typeface="Times" pitchFamily="18" charset="0"/>
                    <a:cs typeface="Arial" pitchFamily="34" charset="0"/>
                  </a:rPr>
                  <a:t>x</a:t>
                </a:r>
                <a:r>
                  <a:rPr lang="en-US" sz="2000" baseline="30000" dirty="0" smtClean="0">
                    <a:latin typeface="Times" pitchFamily="18" charset="0"/>
                    <a:cs typeface="Arial" pitchFamily="34" charset="0"/>
                  </a:rPr>
                  <a:t>3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  <a:sym typeface="Symbol"/>
                  </a:rPr>
                  <a:t>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</a:rPr>
                  <a:t> 6</a:t>
                </a:r>
                <a:r>
                  <a:rPr lang="en-US" sz="2000" i="1" dirty="0" smtClean="0">
                    <a:latin typeface="Times" pitchFamily="18" charset="0"/>
                    <a:cs typeface="Arial" pitchFamily="34" charset="0"/>
                  </a:rPr>
                  <a:t>x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</a:rPr>
                  <a:t> 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  <a:sym typeface="Symbol"/>
                  </a:rPr>
                  <a:t>+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</a:rPr>
                  <a:t> 4,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maka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2000" i="1" dirty="0" smtClean="0">
                    <a:latin typeface="Times" pitchFamily="18" charset="0"/>
                    <a:cs typeface="Arial" pitchFamily="34" charset="0"/>
                    <a:sym typeface="Symbol"/>
                  </a:rPr>
                  <a:t>a  = 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  <a:sym typeface="Symbol"/>
                  </a:rPr>
                  <a:t>2, </a:t>
                </a:r>
                <a:r>
                  <a:rPr lang="en-US" sz="2000" i="1" dirty="0" smtClean="0">
                    <a:latin typeface="Times" pitchFamily="18" charset="0"/>
                    <a:cs typeface="Arial" pitchFamily="34" charset="0"/>
                    <a:sym typeface="Symbol"/>
                  </a:rPr>
                  <a:t>a  = 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  <a:sym typeface="Symbol"/>
                  </a:rPr>
                  <a:t>9, </a:t>
                </a:r>
                <a:r>
                  <a:rPr lang="en-US" sz="2000" i="1" dirty="0" smtClean="0">
                    <a:latin typeface="Times" pitchFamily="18" charset="0"/>
                    <a:cs typeface="Arial" pitchFamily="34" charset="0"/>
                    <a:sym typeface="Symbol"/>
                  </a:rPr>
                  <a:t>a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  <a:sym typeface="Symbol"/>
                  </a:rPr>
                  <a:t>   = 6,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dan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  <a:sym typeface="Symbol"/>
                  </a:rPr>
                  <a:t>  </a:t>
                </a:r>
                <a:r>
                  <a:rPr lang="en-US" sz="2000" i="1" dirty="0" smtClean="0">
                    <a:latin typeface="Times" pitchFamily="18" charset="0"/>
                    <a:cs typeface="Arial" pitchFamily="34" charset="0"/>
                    <a:sym typeface="Symbol"/>
                  </a:rPr>
                  <a:t>a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  <a:sym typeface="Symbol"/>
                  </a:rPr>
                  <a:t>  = 4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endParaRPr lang="en-US" sz="2000" dirty="0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017252" y="3937560"/>
                <a:ext cx="269626" cy="2975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aseline="30000" dirty="0" smtClean="0">
                    <a:latin typeface="Times" pitchFamily="18" charset="0"/>
                    <a:cs typeface="Arial" pitchFamily="34" charset="0"/>
                  </a:rPr>
                  <a:t>3</a:t>
                </a:r>
                <a:endParaRPr lang="en-US" sz="2000" baseline="30000" dirty="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4755588" y="3929609"/>
                <a:ext cx="269626" cy="2975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aseline="30000" dirty="0" smtClean="0">
                    <a:latin typeface="Times" pitchFamily="18" charset="0"/>
                    <a:cs typeface="Arial" pitchFamily="34" charset="0"/>
                  </a:rPr>
                  <a:t>2</a:t>
                </a:r>
                <a:endParaRPr lang="en-US" sz="2000" baseline="30000" dirty="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5509723" y="3947652"/>
                <a:ext cx="269626" cy="2975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aseline="30000" dirty="0" smtClean="0">
                    <a:latin typeface="Times" pitchFamily="18" charset="0"/>
                    <a:cs typeface="Arial" pitchFamily="34" charset="0"/>
                  </a:rPr>
                  <a:t>1</a:t>
                </a:r>
                <a:endParaRPr lang="en-US" sz="2000" baseline="30000" dirty="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7008842" y="3905756"/>
                <a:ext cx="269626" cy="2975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aseline="30000" dirty="0" smtClean="0">
                    <a:latin typeface="Times" pitchFamily="18" charset="0"/>
                    <a:cs typeface="Arial" pitchFamily="34" charset="0"/>
                  </a:rPr>
                  <a:t>0</a:t>
                </a:r>
                <a:endParaRPr lang="en-US" sz="2000" baseline="30000" dirty="0"/>
              </a:p>
            </p:txBody>
          </p:sp>
        </p:grpSp>
        <p:grpSp>
          <p:nvGrpSpPr>
            <p:cNvPr id="175" name="Group 174"/>
            <p:cNvGrpSpPr/>
            <p:nvPr/>
          </p:nvGrpSpPr>
          <p:grpSpPr>
            <a:xfrm>
              <a:off x="586520" y="4509853"/>
              <a:ext cx="7429552" cy="900144"/>
              <a:chOff x="785786" y="4143380"/>
              <a:chExt cx="7429552" cy="900144"/>
            </a:xfrm>
          </p:grpSpPr>
          <p:sp>
            <p:nvSpPr>
              <p:cNvPr id="166" name="Rectangle 165"/>
              <p:cNvSpPr/>
              <p:nvPr/>
            </p:nvSpPr>
            <p:spPr>
              <a:xfrm>
                <a:off x="785786" y="4143380"/>
                <a:ext cx="742955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Bentuk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  <a:sym typeface="Symbol"/>
                  </a:rPr>
                  <a:t>  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</a:rPr>
                  <a:t> (2</a:t>
                </a:r>
                <a:r>
                  <a:rPr lang="en-US" sz="2000" i="1" dirty="0" smtClean="0">
                    <a:latin typeface="Times" pitchFamily="18" charset="0"/>
                    <a:cs typeface="Arial" pitchFamily="34" charset="0"/>
                  </a:rPr>
                  <a:t>x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</a:rPr>
                  <a:t> + 1)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dapat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ditulis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menjadi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</a:rPr>
                  <a:t>2(</a:t>
                </a:r>
                <a:r>
                  <a:rPr lang="en-US" sz="2000" i="1" dirty="0" smtClean="0">
                    <a:latin typeface="Times" pitchFamily="18" charset="0"/>
                    <a:cs typeface="Arial" pitchFamily="34" charset="0"/>
                  </a:rPr>
                  <a:t>x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</a:rPr>
                  <a:t> +     )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  <a:sym typeface="Symbol"/>
                  </a:rPr>
                  <a:t>,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berarti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2000" i="1" dirty="0" smtClean="0">
                    <a:latin typeface="Times" pitchFamily="18" charset="0"/>
                    <a:cs typeface="Arial" pitchFamily="34" charset="0"/>
                  </a:rPr>
                  <a:t>a 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</a:rPr>
                  <a:t>= 2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dan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2000" i="1" dirty="0" smtClean="0">
                    <a:latin typeface="Times" pitchFamily="18" charset="0"/>
                    <a:cs typeface="Arial" pitchFamily="34" charset="0"/>
                  </a:rPr>
                  <a:t>k 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</a:rPr>
                  <a:t>= –</a:t>
                </a:r>
                <a:endParaRPr lang="en-US" sz="2000" dirty="0"/>
              </a:p>
            </p:txBody>
          </p:sp>
          <p:grpSp>
            <p:nvGrpSpPr>
              <p:cNvPr id="170" name="Group 169"/>
              <p:cNvGrpSpPr/>
              <p:nvPr/>
            </p:nvGrpSpPr>
            <p:grpSpPr>
              <a:xfrm>
                <a:off x="5651475" y="4182592"/>
                <a:ext cx="302554" cy="535895"/>
                <a:chOff x="1436633" y="5278226"/>
                <a:chExt cx="302554" cy="535895"/>
              </a:xfrm>
            </p:grpSpPr>
            <p:sp>
              <p:nvSpPr>
                <p:cNvPr id="167" name="Rectangle 166"/>
                <p:cNvSpPr/>
                <p:nvPr/>
              </p:nvSpPr>
              <p:spPr>
                <a:xfrm>
                  <a:off x="1436633" y="5278226"/>
                  <a:ext cx="279244" cy="2975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aseline="30000" dirty="0" smtClean="0">
                      <a:latin typeface="Arial" pitchFamily="34" charset="0"/>
                      <a:cs typeface="Arial" pitchFamily="34" charset="0"/>
                    </a:rPr>
                    <a:t>1</a:t>
                  </a:r>
                  <a:endParaRPr lang="en-US" sz="2000" baseline="30000" dirty="0"/>
                </a:p>
              </p:txBody>
            </p:sp>
            <p:sp>
              <p:nvSpPr>
                <p:cNvPr id="168" name="Rectangle 167"/>
                <p:cNvSpPr/>
                <p:nvPr/>
              </p:nvSpPr>
              <p:spPr>
                <a:xfrm>
                  <a:off x="1459943" y="5516604"/>
                  <a:ext cx="279244" cy="2975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aseline="30000" dirty="0" smtClean="0"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en-US" sz="2000" baseline="30000" dirty="0"/>
                </a:p>
              </p:txBody>
            </p:sp>
            <p:cxnSp>
              <p:nvCxnSpPr>
                <p:cNvPr id="169" name="Straight Connector 168"/>
                <p:cNvCxnSpPr/>
                <p:nvPr/>
              </p:nvCxnSpPr>
              <p:spPr>
                <a:xfrm>
                  <a:off x="1471975" y="5456444"/>
                  <a:ext cx="214314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1" name="Group 170"/>
              <p:cNvGrpSpPr/>
              <p:nvPr/>
            </p:nvGrpSpPr>
            <p:grpSpPr>
              <a:xfrm>
                <a:off x="1377228" y="4507629"/>
                <a:ext cx="302554" cy="535895"/>
                <a:chOff x="-5492852" y="5603263"/>
                <a:chExt cx="302554" cy="535895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-5492852" y="5603263"/>
                  <a:ext cx="279244" cy="2975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aseline="30000" dirty="0" smtClean="0">
                      <a:latin typeface="Arial" pitchFamily="34" charset="0"/>
                      <a:cs typeface="Arial" pitchFamily="34" charset="0"/>
                    </a:rPr>
                    <a:t>1</a:t>
                  </a:r>
                  <a:endParaRPr lang="en-US" sz="2000" baseline="30000" dirty="0"/>
                </a:p>
              </p:txBody>
            </p:sp>
            <p:sp>
              <p:nvSpPr>
                <p:cNvPr id="173" name="Rectangle 172"/>
                <p:cNvSpPr/>
                <p:nvPr/>
              </p:nvSpPr>
              <p:spPr>
                <a:xfrm>
                  <a:off x="-5469542" y="5841641"/>
                  <a:ext cx="279244" cy="2975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aseline="30000" dirty="0" smtClean="0"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en-US" sz="2000" baseline="30000" dirty="0"/>
                </a:p>
              </p:txBody>
            </p:sp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-5457510" y="5781481"/>
                  <a:ext cx="214314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736" y="311987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Mententukan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Sisa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Pembagian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Suatu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Sukubanyak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Pembagi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Berbentuk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Kuadrat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71472" y="1512558"/>
            <a:ext cx="9001188" cy="4273896"/>
            <a:chOff x="571472" y="1512558"/>
            <a:chExt cx="9001188" cy="4273896"/>
          </a:xfrm>
        </p:grpSpPr>
        <p:sp>
          <p:nvSpPr>
            <p:cNvPr id="3" name="TextBox 2"/>
            <p:cNvSpPr txBox="1"/>
            <p:nvPr/>
          </p:nvSpPr>
          <p:spPr>
            <a:xfrm>
              <a:off x="602612" y="1512558"/>
              <a:ext cx="12162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Contoh</a:t>
              </a:r>
              <a:endParaRPr lang="en-US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02612" y="1930018"/>
              <a:ext cx="897004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Jika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f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dibagi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– 1)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sisanya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4,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jika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f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dibagi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+ 1)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sisanya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 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3,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jika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f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dibagi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– 2)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sisanya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2.</a:t>
              </a:r>
              <a:endParaRPr lang="en-US" sz="20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02612" y="2607548"/>
              <a:ext cx="641766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Tentukan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sisanya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jika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f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dibagi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– 1) 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+ 1) 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– 2)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.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1472" y="3324834"/>
              <a:ext cx="12162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Jawab</a:t>
              </a:r>
              <a:r>
                <a:rPr lang="en-US" sz="20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14348" y="3717476"/>
              <a:ext cx="522508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f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dibagi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– 1)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sisanya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4,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maka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f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(1) = 4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endParaRPr lang="en-US" sz="2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14348" y="4158890"/>
              <a:ext cx="567881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f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dibagi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+ 1)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sisanya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 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3,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maka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f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(–1) =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3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endParaRPr lang="en-US" sz="2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14348" y="4613090"/>
              <a:ext cx="522508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f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dibagi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– 2)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sisanya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2,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maka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f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(2) = 2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endParaRPr lang="en-US" sz="20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4348" y="5078568"/>
              <a:ext cx="857256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Pembagi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– 1) 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+ 1) 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– 2)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Berderajat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3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,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maka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sisanya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maksimum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berderajat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2.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   </a:t>
              </a:r>
            </a:p>
          </p:txBody>
        </p:sp>
      </p:grp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500034" y="722355"/>
            <a:ext cx="8215370" cy="5156055"/>
            <a:chOff x="500034" y="722355"/>
            <a:chExt cx="8215370" cy="5156055"/>
          </a:xfrm>
        </p:grpSpPr>
        <p:sp>
          <p:nvSpPr>
            <p:cNvPr id="3" name="Rectangle 2"/>
            <p:cNvSpPr/>
            <p:nvPr/>
          </p:nvSpPr>
          <p:spPr>
            <a:xfrm>
              <a:off x="3746293" y="1731503"/>
              <a:ext cx="18117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f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(1) =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a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+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b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+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c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endParaRPr lang="en-US" sz="20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684578" y="2613577"/>
              <a:ext cx="19495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f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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1) =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a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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b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+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c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endParaRPr lang="en-US" sz="20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630877" y="3579875"/>
              <a:ext cx="206819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f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(2) = 4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a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+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2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b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+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c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endParaRPr lang="en-US" sz="20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00034" y="722355"/>
              <a:ext cx="642942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Misal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S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 =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ax</a:t>
              </a:r>
              <a:r>
                <a:rPr lang="en-US" sz="2000" baseline="30000" dirty="0" smtClean="0">
                  <a:latin typeface="Times" pitchFamily="18" charset="0"/>
                  <a:cs typeface="Arial" pitchFamily="34" charset="0"/>
                </a:rPr>
                <a:t>2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+ </a:t>
              </a:r>
              <a:r>
                <a:rPr lang="en-US" sz="2000" i="1" dirty="0" err="1" smtClean="0">
                  <a:latin typeface="Times" pitchFamily="18" charset="0"/>
                  <a:cs typeface="Arial" pitchFamily="34" charset="0"/>
                </a:rPr>
                <a:t>bx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+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c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dan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hasil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baginya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H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maka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42910" y="1222421"/>
              <a:ext cx="537679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f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 = 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– 1) 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+ 1) 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– 2)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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H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 + 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ax</a:t>
              </a:r>
              <a:r>
                <a:rPr lang="en-US" sz="2000" baseline="30000" dirty="0" smtClean="0">
                  <a:latin typeface="Times" pitchFamily="18" charset="0"/>
                  <a:cs typeface="Arial" pitchFamily="34" charset="0"/>
                </a:rPr>
                <a:t>2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+ </a:t>
              </a:r>
              <a:r>
                <a:rPr lang="en-US" sz="2000" i="1" dirty="0" err="1" smtClean="0">
                  <a:latin typeface="Times" pitchFamily="18" charset="0"/>
                  <a:cs typeface="Arial" pitchFamily="34" charset="0"/>
                </a:rPr>
                <a:t>bx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+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c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endParaRPr lang="en-US" sz="2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42910" y="2151115"/>
              <a:ext cx="36583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   4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=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a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+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b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+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c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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a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+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b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+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c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= 4</a:t>
              </a:r>
              <a:endParaRPr lang="en-US" sz="2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42910" y="3079809"/>
              <a:ext cx="39982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   3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=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a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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b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+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c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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a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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b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+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c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=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3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</a:t>
              </a:r>
              <a:endParaRPr lang="en-US" sz="20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2910" y="4079941"/>
              <a:ext cx="41713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   2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= 4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a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+ 2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b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+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c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 4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a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+ 2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b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+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c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= 2</a:t>
              </a:r>
              <a:endParaRPr lang="en-US" sz="20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1472" y="4651445"/>
              <a:ext cx="814393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Sistem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persamaan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linear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tiga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variabel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(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variabel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i="1" dirty="0" err="1" smtClean="0">
                  <a:latin typeface="Times" pitchFamily="18" charset="0"/>
                  <a:cs typeface="Arial" pitchFamily="34" charset="0"/>
                </a:rPr>
                <a:t>a,b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,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dan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 c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dengan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penyelesaian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 </a:t>
              </a:r>
              <a:endParaRPr lang="en-US" sz="2000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3199431" y="5294387"/>
              <a:ext cx="3043275" cy="584023"/>
              <a:chOff x="1714480" y="4714884"/>
              <a:chExt cx="3043275" cy="584023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714480" y="4714884"/>
                <a:ext cx="13035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 smtClean="0">
                    <a:latin typeface="Times" pitchFamily="18" charset="0"/>
                    <a:cs typeface="Arial" pitchFamily="34" charset="0"/>
                  </a:rPr>
                  <a:t>a 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</a:rPr>
                  <a:t>= 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  <a:sym typeface="Symbol"/>
                  </a:rPr>
                  <a:t> 1     ,</a:t>
                </a:r>
                <a:endParaRPr lang="en-US" sz="20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759724" y="4738194"/>
                <a:ext cx="129073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 smtClean="0">
                    <a:latin typeface="Times" pitchFamily="18" charset="0"/>
                    <a:cs typeface="Arial" pitchFamily="34" charset="0"/>
                  </a:rPr>
                  <a:t>  b 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</a:rPr>
                  <a:t>= 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  <a:sym typeface="Symbol"/>
                  </a:rPr>
                  <a:t>3      ,</a:t>
                </a:r>
                <a:endParaRPr lang="en-US" sz="20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899987" y="4714884"/>
                <a:ext cx="69923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 smtClean="0">
                    <a:latin typeface="Times" pitchFamily="18" charset="0"/>
                    <a:cs typeface="Arial" pitchFamily="34" charset="0"/>
                  </a:rPr>
                  <a:t>c 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</a:rPr>
                  <a:t>= 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  <a:sym typeface="Symbol"/>
                  </a:rPr>
                  <a:t>2</a:t>
                </a:r>
                <a:endParaRPr lang="en-US" sz="2000" dirty="0"/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2532797" y="4747574"/>
                <a:ext cx="302554" cy="535895"/>
                <a:chOff x="4104433" y="5295014"/>
                <a:chExt cx="302554" cy="535895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4104433" y="5295014"/>
                  <a:ext cx="279244" cy="2975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aseline="30000" dirty="0" smtClean="0">
                      <a:latin typeface="Arial" pitchFamily="34" charset="0"/>
                      <a:cs typeface="Arial" pitchFamily="34" charset="0"/>
                    </a:rPr>
                    <a:t>5</a:t>
                  </a:r>
                  <a:endParaRPr lang="en-US" sz="2000" baseline="30000" dirty="0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4127743" y="5533392"/>
                  <a:ext cx="279244" cy="2975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aseline="30000" dirty="0" smtClean="0">
                      <a:latin typeface="Arial" pitchFamily="34" charset="0"/>
                      <a:cs typeface="Arial" pitchFamily="34" charset="0"/>
                    </a:rPr>
                    <a:t>6</a:t>
                  </a:r>
                  <a:endParaRPr lang="en-US" sz="2000" baseline="30000" dirty="0"/>
                </a:p>
              </p:txBody>
            </p: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4139775" y="5473232"/>
                  <a:ext cx="214314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/>
              <p:cNvGrpSpPr/>
              <p:nvPr/>
            </p:nvGrpSpPr>
            <p:grpSpPr>
              <a:xfrm>
                <a:off x="3480273" y="4763012"/>
                <a:ext cx="302554" cy="535895"/>
                <a:chOff x="4173605" y="5286388"/>
                <a:chExt cx="302554" cy="535895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4173605" y="5286388"/>
                  <a:ext cx="279244" cy="2975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aseline="30000" dirty="0" smtClean="0">
                      <a:latin typeface="Arial" pitchFamily="34" charset="0"/>
                      <a:cs typeface="Arial" pitchFamily="34" charset="0"/>
                    </a:rPr>
                    <a:t>1</a:t>
                  </a:r>
                  <a:endParaRPr lang="en-US" sz="2000" baseline="30000" dirty="0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4196915" y="5524766"/>
                  <a:ext cx="279244" cy="2975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aseline="30000" dirty="0" smtClean="0"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en-US" sz="2000" baseline="30000" dirty="0"/>
                </a:p>
              </p:txBody>
            </p: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4208947" y="5464606"/>
                  <a:ext cx="214314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/>
              <p:cNvGrpSpPr/>
              <p:nvPr/>
            </p:nvGrpSpPr>
            <p:grpSpPr>
              <a:xfrm>
                <a:off x="4455201" y="4763012"/>
                <a:ext cx="302554" cy="535895"/>
                <a:chOff x="4289015" y="5286388"/>
                <a:chExt cx="302554" cy="535895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4289015" y="5286388"/>
                  <a:ext cx="279244" cy="2975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aseline="30000" dirty="0" smtClean="0">
                      <a:latin typeface="Arial" pitchFamily="34" charset="0"/>
                      <a:cs typeface="Arial" pitchFamily="34" charset="0"/>
                    </a:rPr>
                    <a:t>1</a:t>
                  </a:r>
                  <a:endParaRPr lang="en-US" sz="2000" baseline="30000" dirty="0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312325" y="5524766"/>
                  <a:ext cx="279244" cy="2975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aseline="30000" dirty="0" smtClean="0">
                      <a:latin typeface="Arial" pitchFamily="34" charset="0"/>
                      <a:cs typeface="Arial" pitchFamily="34" charset="0"/>
                    </a:rPr>
                    <a:t>3</a:t>
                  </a:r>
                  <a:endParaRPr lang="en-US" sz="2000" baseline="30000" dirty="0"/>
                </a:p>
              </p:txBody>
            </p: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4324357" y="5464606"/>
                  <a:ext cx="214314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571612"/>
            <a:ext cx="835824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Catatan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spcBef>
                <a:spcPts val="1200"/>
              </a:spcBef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atas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sebuah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pembagian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sukubanyak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pembagian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berderajat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Times" pitchFamily="18" charset="0"/>
                <a:cs typeface="Arial" pitchFamily="34" charset="0"/>
              </a:rPr>
              <a:t>3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dinyatakan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bentuk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faktor-faktor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linearnya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spcBef>
                <a:spcPts val="2400"/>
              </a:spcBef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Pembagi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berderajat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Times" pitchFamily="18" charset="0"/>
                <a:cs typeface="Arial" pitchFamily="34" charset="0"/>
              </a:rPr>
              <a:t>3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pengembangan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perluasan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pembagi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berderajat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dua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pembagi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berbentuk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kuadrat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2285992"/>
            <a:ext cx="81764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6600" indent="-736600" algn="ctr">
              <a:spcBef>
                <a:spcPts val="1200"/>
              </a:spcBef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PENGERTIAN SUKUBANYAK, NILAI SUKUBANYAK, DAN OPERASI ANTAR-SUKUBANYAK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988840"/>
            <a:ext cx="64039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IV. TEOREMA  FAKTOR</a:t>
            </a:r>
            <a:endParaRPr lang="en-US" sz="4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6688" y="609881"/>
            <a:ext cx="6197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Pengertian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Faktor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Teorema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Faktor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0034" y="1626384"/>
            <a:ext cx="8643966" cy="4035406"/>
            <a:chOff x="500034" y="1626384"/>
            <a:chExt cx="8643966" cy="4035406"/>
          </a:xfrm>
        </p:grpSpPr>
        <p:sp>
          <p:nvSpPr>
            <p:cNvPr id="4" name="TextBox 3"/>
            <p:cNvSpPr txBox="1"/>
            <p:nvPr/>
          </p:nvSpPr>
          <p:spPr>
            <a:xfrm>
              <a:off x="500034" y="1626384"/>
              <a:ext cx="14480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2000" b="1" dirty="0" err="1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Teorema</a:t>
              </a:r>
              <a:r>
                <a:rPr lang="en-US" sz="20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3</a:t>
              </a:r>
              <a:endParaRPr lang="en-US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00034" y="2071678"/>
              <a:ext cx="807249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Misal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f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adalah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sebuah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sukubanyak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,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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  <a:sym typeface="Symbol"/>
                </a:rPr>
                <a:t>k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adalah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faktor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dari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  <a:sym typeface="Symbol"/>
                </a:rPr>
                <a:t>f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jika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dan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hanya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jika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f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 = 0</a:t>
              </a:r>
              <a:endParaRPr lang="en-US" sz="2000" dirty="0" smtClean="0">
                <a:latin typeface="Arial" pitchFamily="34" charset="0"/>
                <a:cs typeface="Arial" pitchFamily="34" charset="0"/>
                <a:sym typeface="Symbol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0034" y="2928934"/>
              <a:ext cx="11430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Contoh</a:t>
              </a:r>
              <a:endParaRPr lang="en-US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00034" y="3328330"/>
              <a:ext cx="850112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Tunjukkan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bahwa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+ 2)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adalah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faktor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dari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sukubanyak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</a:p>
            <a:p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f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 =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baseline="30000" dirty="0" smtClean="0">
                  <a:latin typeface="Times" pitchFamily="18" charset="0"/>
                  <a:cs typeface="Arial" pitchFamily="34" charset="0"/>
                </a:rPr>
                <a:t>4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+ 3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baseline="30000" dirty="0" smtClean="0">
                  <a:latin typeface="Times" pitchFamily="18" charset="0"/>
                  <a:cs typeface="Arial" pitchFamily="34" charset="0"/>
                </a:rPr>
                <a:t>3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+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4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baseline="30000" dirty="0" smtClean="0">
                  <a:latin typeface="Times" pitchFamily="18" charset="0"/>
                  <a:cs typeface="Arial" pitchFamily="34" charset="0"/>
                </a:rPr>
                <a:t>2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+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8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+ 8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 </a:t>
              </a:r>
              <a:endParaRPr lang="en-US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0034" y="4141872"/>
              <a:ext cx="11430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Jawab</a:t>
              </a:r>
              <a:r>
                <a:rPr lang="en-US" sz="20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00034" y="4618738"/>
              <a:ext cx="758092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f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2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 = (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2)</a:t>
              </a:r>
              <a:r>
                <a:rPr lang="en-US" sz="2000" baseline="30000" dirty="0" smtClean="0">
                  <a:latin typeface="Times" pitchFamily="18" charset="0"/>
                  <a:cs typeface="Arial" pitchFamily="34" charset="0"/>
                </a:rPr>
                <a:t>4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+ 3 (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2)</a:t>
              </a:r>
              <a:r>
                <a:rPr lang="en-US" sz="2000" baseline="30000" dirty="0" smtClean="0">
                  <a:latin typeface="Times" pitchFamily="18" charset="0"/>
                  <a:cs typeface="Arial" pitchFamily="34" charset="0"/>
                </a:rPr>
                <a:t>3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+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4 (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2)</a:t>
              </a:r>
              <a:r>
                <a:rPr lang="en-US" sz="2000" baseline="30000" dirty="0" smtClean="0">
                  <a:latin typeface="Times" pitchFamily="18" charset="0"/>
                  <a:cs typeface="Arial" pitchFamily="34" charset="0"/>
                </a:rPr>
                <a:t>2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+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8(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2)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+ 8 = 16 – 24 + 16 – 16 + 8 = 0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endParaRPr lang="en-US" sz="20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0034" y="5261680"/>
              <a:ext cx="864396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Karena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f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2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 = 0,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maka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+ 2)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adalah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faktor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dari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f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 =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baseline="30000" dirty="0" smtClean="0">
                  <a:latin typeface="Times" pitchFamily="18" charset="0"/>
                  <a:cs typeface="Arial" pitchFamily="34" charset="0"/>
                </a:rPr>
                <a:t>4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+ 3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baseline="30000" dirty="0" smtClean="0">
                  <a:latin typeface="Times" pitchFamily="18" charset="0"/>
                  <a:cs typeface="Arial" pitchFamily="34" charset="0"/>
                </a:rPr>
                <a:t>3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+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4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baseline="30000" dirty="0" smtClean="0">
                  <a:latin typeface="Times" pitchFamily="18" charset="0"/>
                  <a:cs typeface="Arial" pitchFamily="34" charset="0"/>
                </a:rPr>
                <a:t>2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+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8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+ 8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endParaRPr lang="en-US" sz="2000" dirty="0"/>
            </a:p>
          </p:txBody>
        </p:sp>
      </p:grp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311987"/>
            <a:ext cx="5715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Menentukan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Faktor-Faktor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Suatu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Sukubanyak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57158" y="1412776"/>
            <a:ext cx="8548496" cy="5170646"/>
            <a:chOff x="452660" y="571480"/>
            <a:chExt cx="8548496" cy="5170646"/>
          </a:xfrm>
        </p:grpSpPr>
        <p:sp>
          <p:nvSpPr>
            <p:cNvPr id="3" name="TextBox 2"/>
            <p:cNvSpPr txBox="1"/>
            <p:nvPr/>
          </p:nvSpPr>
          <p:spPr>
            <a:xfrm>
              <a:off x="452660" y="571480"/>
              <a:ext cx="8548496" cy="5170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2000" b="1" dirty="0" err="1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Langkah</a:t>
              </a:r>
              <a:r>
                <a:rPr lang="en-US" sz="20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1</a:t>
              </a:r>
            </a:p>
            <a:p>
              <a:pPr>
                <a:spcBef>
                  <a:spcPts val="1200"/>
                </a:spcBef>
              </a:pP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Jika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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  <a:sym typeface="Symbol"/>
                </a:rPr>
                <a:t>k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adalah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faktor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dari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sukubanyak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f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 =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a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 </a:t>
              </a:r>
              <a:r>
                <a:rPr lang="en-US" sz="2000" i="1" dirty="0" err="1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i="1" baseline="30000" dirty="0" err="1" smtClean="0">
                  <a:latin typeface="Times" pitchFamily="18" charset="0"/>
                  <a:cs typeface="Arial" pitchFamily="34" charset="0"/>
                </a:rPr>
                <a:t>n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 + a     </a:t>
              </a:r>
              <a:r>
                <a:rPr lang="en-US" sz="2000" i="1" dirty="0" err="1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i="1" baseline="30000" dirty="0" err="1" smtClean="0">
                  <a:latin typeface="Times" pitchFamily="18" charset="0"/>
                  <a:cs typeface="Arial" pitchFamily="34" charset="0"/>
                </a:rPr>
                <a:t>n</a:t>
              </a:r>
              <a:r>
                <a:rPr lang="en-US" sz="2000" i="1" baseline="30000" dirty="0" smtClean="0">
                  <a:latin typeface="Times" pitchFamily="18" charset="0"/>
                  <a:cs typeface="Arial" pitchFamily="34" charset="0"/>
                </a:rPr>
                <a:t> </a:t>
              </a:r>
              <a:r>
                <a:rPr lang="en-US" sz="2000" baseline="30000" dirty="0" smtClean="0">
                  <a:latin typeface="Times" pitchFamily="18" charset="0"/>
                  <a:cs typeface="Arial" pitchFamily="34" charset="0"/>
                  <a:sym typeface="Symbol"/>
                </a:rPr>
                <a:t> 1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+ . . . +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  <a:sym typeface="Symbol"/>
                </a:rPr>
                <a:t>a  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2 +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  <a:sym typeface="Symbol"/>
                </a:rPr>
                <a:t>a  x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+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  <a:sym typeface="Symbol"/>
                </a:rPr>
                <a:t>a  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maka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nilai-nilai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  <a:sym typeface="Symbol"/>
                </a:rPr>
                <a:t>k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yang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mungkin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adalah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faktor-faktor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buat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dari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  <a:sym typeface="Symbol"/>
                </a:rPr>
                <a:t>a   .</a:t>
              </a:r>
            </a:p>
            <a:p>
              <a:pPr>
                <a:spcBef>
                  <a:spcPts val="1200"/>
                </a:spcBef>
              </a:pPr>
              <a:endParaRPr lang="en-US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1200"/>
                </a:spcBef>
              </a:pPr>
              <a:r>
                <a:rPr lang="en-US" sz="2000" b="1" dirty="0" err="1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Langkah</a:t>
              </a:r>
              <a:r>
                <a:rPr lang="en-US" sz="20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2</a:t>
              </a:r>
            </a:p>
            <a:p>
              <a:pPr>
                <a:spcBef>
                  <a:spcPts val="1200"/>
                </a:spcBef>
              </a:pP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Dengan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cara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coba-coba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substitusikan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nilai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=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  <a:sym typeface="Symbol"/>
                </a:rPr>
                <a:t>k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sehingga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diperoleh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f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 = 0.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Jika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demikian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maka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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  <a:sym typeface="Symbol"/>
                </a:rPr>
                <a:t>k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adalah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faktor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dari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f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Akan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tetapi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jika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 f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k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 0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maka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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  <a:sym typeface="Symbol"/>
                </a:rPr>
                <a:t>k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bukan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faktor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dari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f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>
                <a:spcBef>
                  <a:spcPts val="1200"/>
                </a:spcBef>
              </a:pPr>
              <a:endParaRPr lang="en-US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1200"/>
                </a:spcBef>
              </a:pPr>
              <a:r>
                <a:rPr lang="en-US" sz="2000" b="1" dirty="0" err="1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Langkah</a:t>
              </a:r>
              <a:r>
                <a:rPr lang="en-US" sz="20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3</a:t>
              </a:r>
            </a:p>
            <a:p>
              <a:pPr>
                <a:spcBef>
                  <a:spcPts val="1200"/>
                </a:spcBef>
              </a:pP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Setelah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diperoleh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sebuah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faktor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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  <a:sym typeface="Symbol"/>
                </a:rPr>
                <a:t>k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faktor-faktor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yang lain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dapat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ditentukan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dari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sukubanyak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hasil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bagi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 f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oleh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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  <a:sym typeface="Symbol"/>
                </a:rPr>
                <a:t>k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676392" y="1169473"/>
              <a:ext cx="5790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2000" i="1" baseline="30000" dirty="0" smtClean="0">
                  <a:latin typeface="Times" pitchFamily="18" charset="0"/>
                  <a:cs typeface="Arial" pitchFamily="34" charset="0"/>
                </a:rPr>
                <a:t>n </a:t>
              </a:r>
              <a:r>
                <a:rPr lang="en-US" sz="2000" baseline="30000" dirty="0" smtClean="0">
                  <a:latin typeface="Times" pitchFamily="18" charset="0"/>
                  <a:cs typeface="Arial" pitchFamily="34" charset="0"/>
                  <a:sym typeface="Symbol"/>
                </a:rPr>
                <a:t> 1 </a:t>
              </a:r>
              <a:endParaRPr lang="en-US" sz="20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435188" y="1187622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2000" baseline="30000" dirty="0" smtClean="0">
                  <a:latin typeface="Times" pitchFamily="18" charset="0"/>
                  <a:cs typeface="Arial" pitchFamily="34" charset="0"/>
                  <a:sym typeface="Symbol"/>
                </a:rPr>
                <a:t>2 </a:t>
              </a:r>
              <a:endParaRPr lang="en-US" sz="20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937136" y="1169473"/>
              <a:ext cx="3561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2000" i="1" baseline="30000" dirty="0" smtClean="0">
                  <a:latin typeface="Times" pitchFamily="18" charset="0"/>
                  <a:cs typeface="Arial" pitchFamily="34" charset="0"/>
                </a:rPr>
                <a:t>n </a:t>
              </a:r>
              <a:r>
                <a:rPr lang="en-US" sz="2000" baseline="30000" dirty="0" smtClean="0">
                  <a:latin typeface="Times" pitchFamily="18" charset="0"/>
                  <a:cs typeface="Arial" pitchFamily="34" charset="0"/>
                  <a:sym typeface="Symbol"/>
                </a:rPr>
                <a:t> </a:t>
              </a:r>
              <a:endParaRPr lang="en-US" sz="20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75920" y="1478673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2000" baseline="30000" dirty="0" smtClean="0">
                  <a:latin typeface="Times" pitchFamily="18" charset="0"/>
                  <a:cs typeface="Arial" pitchFamily="34" charset="0"/>
                  <a:sym typeface="Symbol"/>
                </a:rPr>
                <a:t>1 </a:t>
              </a:r>
              <a:endParaRPr lang="en-US" sz="2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21292" y="1478463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2000" baseline="30000" dirty="0" smtClean="0">
                  <a:latin typeface="Times" pitchFamily="18" charset="0"/>
                  <a:cs typeface="Arial" pitchFamily="34" charset="0"/>
                  <a:sym typeface="Symbol"/>
                </a:rPr>
                <a:t>0 </a:t>
              </a:r>
              <a:endParaRPr lang="en-US" sz="2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94260" y="1792733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2000" baseline="30000" dirty="0" smtClean="0">
                  <a:latin typeface="Times" pitchFamily="18" charset="0"/>
                  <a:cs typeface="Arial" pitchFamily="34" charset="0"/>
                  <a:sym typeface="Symbol"/>
                </a:rPr>
                <a:t>0 </a:t>
              </a:r>
              <a:endParaRPr lang="en-US" sz="2000" dirty="0"/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428596" y="826454"/>
            <a:ext cx="8572560" cy="4888562"/>
            <a:chOff x="500034" y="1000108"/>
            <a:chExt cx="8572560" cy="4888562"/>
          </a:xfrm>
        </p:grpSpPr>
        <p:sp>
          <p:nvSpPr>
            <p:cNvPr id="4" name="TextBox 3"/>
            <p:cNvSpPr txBox="1"/>
            <p:nvPr/>
          </p:nvSpPr>
          <p:spPr>
            <a:xfrm>
              <a:off x="500034" y="2142180"/>
              <a:ext cx="11430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Jawab</a:t>
              </a:r>
              <a:r>
                <a:rPr lang="en-US" sz="20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714348" y="3703364"/>
              <a:ext cx="69602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 smtClean="0">
                  <a:latin typeface="Times" pitchFamily="18" charset="0"/>
                  <a:cs typeface="Arial" pitchFamily="34" charset="0"/>
                  <a:sym typeface="Symbol"/>
                </a:rPr>
                <a:t>k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 1</a:t>
              </a:r>
              <a:endParaRPr lang="en-US" sz="20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42910" y="4000394"/>
              <a:ext cx="5643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f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1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 = (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1)</a:t>
              </a:r>
              <a:r>
                <a:rPr lang="en-US" sz="2000" baseline="30000" dirty="0" smtClean="0">
                  <a:latin typeface="Times" pitchFamily="18" charset="0"/>
                  <a:cs typeface="Arial" pitchFamily="34" charset="0"/>
                </a:rPr>
                <a:t>3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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13(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1)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+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12 =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1 + 13 + 12 = 24  0</a:t>
              </a:r>
              <a:endParaRPr lang="en-US" sz="2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42910" y="4345552"/>
              <a:ext cx="47149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  <a:sym typeface="Symbol"/>
                </a:rPr>
                <a:t> +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1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 </a:t>
              </a:r>
              <a:r>
                <a:rPr lang="en-US" sz="20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Symbol"/>
                </a:rPr>
                <a:t>bukan</a:t>
              </a:r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Symbol"/>
                </a:rPr>
                <a:t>faktor</a:t>
              </a:r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dari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f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</a:t>
              </a:r>
              <a:endParaRPr lang="en-US" sz="2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357422" y="4459910"/>
              <a:ext cx="57150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 smtClean="0">
                  <a:latin typeface="Times" pitchFamily="18" charset="0"/>
                  <a:cs typeface="Arial" pitchFamily="34" charset="0"/>
                  <a:sym typeface="Symbol"/>
                </a:rPr>
                <a:t>      </a:t>
              </a:r>
              <a:endParaRPr lang="en-US" sz="20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2910" y="5131370"/>
              <a:ext cx="48577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f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1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 = (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1)</a:t>
              </a:r>
              <a:r>
                <a:rPr lang="en-US" sz="2000" baseline="30000" dirty="0" smtClean="0">
                  <a:latin typeface="Times" pitchFamily="18" charset="0"/>
                  <a:cs typeface="Arial" pitchFamily="34" charset="0"/>
                </a:rPr>
                <a:t>3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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13(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1)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+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12 =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1  13 + 12 = 0</a:t>
              </a:r>
              <a:endParaRPr lang="en-US" sz="20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2910" y="5488560"/>
              <a:ext cx="500066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  <a:sym typeface="Symbol"/>
                </a:rPr>
                <a:t> 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1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adalah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Symbol"/>
                </a:rPr>
                <a:t>faktor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dari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 f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</a:t>
              </a:r>
              <a:endParaRPr lang="en-US" sz="20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00034" y="2883712"/>
              <a:ext cx="857256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Nilai-nilai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  <a:sym typeface="Symbol"/>
                </a:rPr>
                <a:t>k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yang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mungkin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adalah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faktor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bulat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dari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  <a:sym typeface="Symbol"/>
                </a:rPr>
                <a:t> a  =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12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yaitu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:  1,  2, </a:t>
              </a:r>
            </a:p>
            <a:p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 3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,  4,  5 ,  6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dan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 12.</a:t>
              </a:r>
              <a:endParaRPr lang="en-US" sz="20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89092" y="3052484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2000" baseline="30000" dirty="0" smtClean="0">
                  <a:latin typeface="Times" pitchFamily="18" charset="0"/>
                  <a:cs typeface="Arial" pitchFamily="34" charset="0"/>
                  <a:sym typeface="Symbol"/>
                </a:rPr>
                <a:t>0 </a:t>
              </a:r>
              <a:endParaRPr lang="en-US" sz="20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2910" y="2558848"/>
              <a:ext cx="99899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 smtClean="0">
                  <a:latin typeface="Times" pitchFamily="18" charset="0"/>
                  <a:cs typeface="Arial" pitchFamily="34" charset="0"/>
                  <a:sym typeface="Symbol"/>
                </a:rPr>
                <a:t>a  =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12 </a:t>
              </a:r>
              <a:endParaRPr lang="en-US" sz="20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89772" y="2706464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2000" baseline="30000" dirty="0" smtClean="0">
                  <a:latin typeface="Times" pitchFamily="18" charset="0"/>
                  <a:cs typeface="Arial" pitchFamily="34" charset="0"/>
                  <a:sym typeface="Symbol"/>
                </a:rPr>
                <a:t>0 </a:t>
              </a:r>
              <a:endParaRPr lang="en-US" sz="20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71472" y="1000108"/>
              <a:ext cx="11430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Contoh</a:t>
              </a:r>
              <a:endParaRPr lang="en-US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71472" y="1559470"/>
              <a:ext cx="42148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f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 =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baseline="30000" dirty="0" smtClean="0">
                  <a:latin typeface="Times" pitchFamily="18" charset="0"/>
                  <a:cs typeface="Arial" pitchFamily="34" charset="0"/>
                </a:rPr>
                <a:t>3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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13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+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12</a:t>
              </a:r>
              <a:endParaRPr lang="en-US" sz="2000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14348" y="4817100"/>
              <a:ext cx="997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latin typeface="Times" pitchFamily="18" charset="0"/>
                  <a:cs typeface="Arial" pitchFamily="34" charset="0"/>
                  <a:sym typeface="Symbol"/>
                </a:rPr>
                <a:t>k  </a:t>
              </a:r>
              <a:r>
                <a:rPr lang="en-US" dirty="0" smtClean="0">
                  <a:latin typeface="Times" pitchFamily="18" charset="0"/>
                  <a:cs typeface="Arial" pitchFamily="34" charset="0"/>
                  <a:sym typeface="Symbol"/>
                </a:rPr>
                <a:t>= 1</a:t>
              </a:r>
              <a:endParaRPr lang="en-US" dirty="0"/>
            </a:p>
          </p:txBody>
        </p:sp>
      </p:grp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357158" y="1142984"/>
            <a:ext cx="8572560" cy="4321404"/>
            <a:chOff x="357158" y="1142984"/>
            <a:chExt cx="8572560" cy="4321404"/>
          </a:xfrm>
        </p:grpSpPr>
        <p:sp>
          <p:nvSpPr>
            <p:cNvPr id="2" name="Rectangle 1"/>
            <p:cNvSpPr/>
            <p:nvPr/>
          </p:nvSpPr>
          <p:spPr>
            <a:xfrm>
              <a:off x="357158" y="1142984"/>
              <a:ext cx="814393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Hasil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bagi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f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 =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baseline="30000" dirty="0" smtClean="0">
                  <a:latin typeface="Times" pitchFamily="18" charset="0"/>
                  <a:cs typeface="Arial" pitchFamily="34" charset="0"/>
                </a:rPr>
                <a:t>3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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13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+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12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oleh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  <a:sym typeface="Symbol"/>
                </a:rPr>
                <a:t> 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1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ditentukan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dengan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metode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pembagian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sintetik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. 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357158" y="3853497"/>
              <a:ext cx="857256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Hasil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baginya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adalah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i="1" baseline="30000" dirty="0" smtClean="0">
                  <a:latin typeface="Times" pitchFamily="18" charset="0"/>
                  <a:cs typeface="Arial" pitchFamily="34" charset="0"/>
                </a:rPr>
                <a:t>2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  <a:sym typeface="Symbol"/>
                </a:rPr>
                <a:t> +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  <a:sym typeface="Symbol"/>
                </a:rPr>
                <a:t> 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12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dan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bentuk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ini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dapat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difaktorkan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menjadi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  <a:sym typeface="Symbol"/>
                </a:rPr>
                <a:t> 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3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+ 4)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faktor-faktor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linear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dari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 f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 =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baseline="30000" dirty="0" smtClean="0">
                  <a:latin typeface="Times" pitchFamily="18" charset="0"/>
                  <a:cs typeface="Arial" pitchFamily="34" charset="0"/>
                </a:rPr>
                <a:t>3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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13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+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12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adalah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  <a:sym typeface="Symbol"/>
                </a:rPr>
                <a:t> 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1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), 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  <a:sym typeface="Symbol"/>
                </a:rPr>
                <a:t> 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  <a:sym typeface="Symbol"/>
                </a:rPr>
                <a:t>3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),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dan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+ 4). </a:t>
              </a:r>
              <a:endParaRPr lang="en-US" sz="2000" dirty="0" smtClean="0">
                <a:latin typeface="Arial" pitchFamily="34" charset="0"/>
                <a:cs typeface="Arial" pitchFamily="34" charset="0"/>
                <a:sym typeface="Symbol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627784" y="4941168"/>
              <a:ext cx="402546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smtClean="0">
                  <a:latin typeface="Times" pitchFamily="18" charset="0"/>
                  <a:cs typeface="Arial" pitchFamily="34" charset="0"/>
                </a:rPr>
                <a:t>f</a:t>
              </a:r>
              <a:r>
                <a:rPr lang="en-US" sz="28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8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800" dirty="0" smtClean="0">
                  <a:latin typeface="Times" pitchFamily="18" charset="0"/>
                  <a:cs typeface="Arial" pitchFamily="34" charset="0"/>
                </a:rPr>
                <a:t>) = (</a:t>
              </a:r>
              <a:r>
                <a:rPr lang="en-US" sz="28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800" i="1" dirty="0" smtClean="0">
                  <a:latin typeface="Times" pitchFamily="18" charset="0"/>
                  <a:cs typeface="Arial" pitchFamily="34" charset="0"/>
                  <a:sym typeface="Symbol"/>
                </a:rPr>
                <a:t>  </a:t>
              </a:r>
              <a:r>
                <a:rPr lang="en-US" sz="2800" dirty="0" smtClean="0">
                  <a:latin typeface="Times" pitchFamily="18" charset="0"/>
                  <a:cs typeface="Arial" pitchFamily="34" charset="0"/>
                  <a:sym typeface="Symbol"/>
                </a:rPr>
                <a:t>1</a:t>
              </a:r>
              <a:r>
                <a:rPr lang="en-US" sz="2800" dirty="0" smtClean="0">
                  <a:latin typeface="Times" pitchFamily="18" charset="0"/>
                  <a:cs typeface="Arial" pitchFamily="34" charset="0"/>
                </a:rPr>
                <a:t>)(</a:t>
              </a:r>
              <a:r>
                <a:rPr lang="en-US" sz="28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800" i="1" dirty="0" smtClean="0">
                  <a:latin typeface="Times" pitchFamily="18" charset="0"/>
                  <a:cs typeface="Arial" pitchFamily="34" charset="0"/>
                  <a:sym typeface="Symbol"/>
                </a:rPr>
                <a:t>  </a:t>
              </a:r>
              <a:r>
                <a:rPr lang="en-US" sz="2800" dirty="0" smtClean="0">
                  <a:latin typeface="Times" pitchFamily="18" charset="0"/>
                  <a:cs typeface="Arial" pitchFamily="34" charset="0"/>
                  <a:sym typeface="Symbol"/>
                </a:rPr>
                <a:t>3</a:t>
              </a:r>
              <a:r>
                <a:rPr lang="en-US" sz="2800" dirty="0" smtClean="0">
                  <a:latin typeface="Times" pitchFamily="18" charset="0"/>
                  <a:cs typeface="Arial" pitchFamily="34" charset="0"/>
                </a:rPr>
                <a:t>)(</a:t>
              </a:r>
              <a:r>
                <a:rPr lang="en-US" sz="28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800" dirty="0" smtClean="0">
                  <a:latin typeface="Times" pitchFamily="18" charset="0"/>
                  <a:cs typeface="Arial" pitchFamily="34" charset="0"/>
                </a:rPr>
                <a:t> + 4) </a:t>
              </a:r>
              <a:endParaRPr lang="en-US" sz="2800" dirty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458186" y="2061084"/>
              <a:ext cx="4227628" cy="1352114"/>
              <a:chOff x="2643174" y="4857760"/>
              <a:chExt cx="4286280" cy="1352114"/>
            </a:xfrm>
          </p:grpSpPr>
          <p:grpSp>
            <p:nvGrpSpPr>
              <p:cNvPr id="6" name="Group 37"/>
              <p:cNvGrpSpPr/>
              <p:nvPr/>
            </p:nvGrpSpPr>
            <p:grpSpPr>
              <a:xfrm>
                <a:off x="2643174" y="4857760"/>
                <a:ext cx="4286280" cy="1352114"/>
                <a:chOff x="2466474" y="4559222"/>
                <a:chExt cx="4286280" cy="1352114"/>
              </a:xfrm>
            </p:grpSpPr>
            <p:sp>
              <p:nvSpPr>
                <p:cNvPr id="16" name="Freeform 15"/>
                <p:cNvSpPr/>
                <p:nvPr/>
              </p:nvSpPr>
              <p:spPr>
                <a:xfrm>
                  <a:off x="2466474" y="4559222"/>
                  <a:ext cx="320330" cy="421853"/>
                </a:xfrm>
                <a:custGeom>
                  <a:avLst/>
                  <a:gdLst>
                    <a:gd name="connsiteX0" fmla="*/ 288758 w 288758"/>
                    <a:gd name="connsiteY0" fmla="*/ 0 h 216569"/>
                    <a:gd name="connsiteX1" fmla="*/ 288758 w 288758"/>
                    <a:gd name="connsiteY1" fmla="*/ 216569 h 216569"/>
                    <a:gd name="connsiteX2" fmla="*/ 0 w 288758"/>
                    <a:gd name="connsiteY2" fmla="*/ 216569 h 216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8758" h="216569">
                      <a:moveTo>
                        <a:pt x="288758" y="0"/>
                      </a:moveTo>
                      <a:lnTo>
                        <a:pt x="288758" y="216569"/>
                      </a:lnTo>
                      <a:lnTo>
                        <a:pt x="0" y="216569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2858242" y="4559222"/>
                  <a:ext cx="3143272" cy="428628"/>
                </a:xfrm>
                <a:custGeom>
                  <a:avLst/>
                  <a:gdLst>
                    <a:gd name="connsiteX0" fmla="*/ 0 w 3922295"/>
                    <a:gd name="connsiteY0" fmla="*/ 0 h 204537"/>
                    <a:gd name="connsiteX1" fmla="*/ 0 w 3922295"/>
                    <a:gd name="connsiteY1" fmla="*/ 204537 h 204537"/>
                    <a:gd name="connsiteX2" fmla="*/ 3922295 w 3922295"/>
                    <a:gd name="connsiteY2" fmla="*/ 204537 h 204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22295" h="204537">
                      <a:moveTo>
                        <a:pt x="0" y="0"/>
                      </a:moveTo>
                      <a:lnTo>
                        <a:pt x="0" y="204537"/>
                      </a:lnTo>
                      <a:lnTo>
                        <a:pt x="3922295" y="204537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 flipV="1">
                  <a:off x="2857488" y="5487916"/>
                  <a:ext cx="3144026" cy="1278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Rectangle 18"/>
                <p:cNvSpPr/>
                <p:nvPr/>
              </p:nvSpPr>
              <p:spPr>
                <a:xfrm>
                  <a:off x="2953744" y="4630660"/>
                  <a:ext cx="31724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1</a:t>
                  </a:r>
                  <a:endParaRPr lang="en-US" sz="2000" dirty="0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3689172" y="4630660"/>
                  <a:ext cx="31724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0</a:t>
                  </a:r>
                  <a:endParaRPr lang="en-US" sz="2000" dirty="0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4376472" y="4630660"/>
                  <a:ext cx="59028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13</a:t>
                  </a:r>
                  <a:endParaRPr lang="en-US" sz="2000" dirty="0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281102" y="4630660"/>
                  <a:ext cx="44726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12</a:t>
                  </a:r>
                  <a:endParaRPr lang="en-US" sz="2000" dirty="0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2953744" y="5500702"/>
                  <a:ext cx="31724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1</a:t>
                  </a:r>
                  <a:endParaRPr lang="en-US" sz="2000" dirty="0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3701204" y="5199902"/>
                  <a:ext cx="31724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1</a:t>
                  </a:r>
                  <a:endParaRPr lang="en-US" sz="2000" dirty="0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5220942" y="5202164"/>
                  <a:ext cx="59028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12</a:t>
                  </a:r>
                  <a:endParaRPr lang="en-US" sz="2000" dirty="0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3713236" y="5500702"/>
                  <a:ext cx="31724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1</a:t>
                  </a:r>
                  <a:endParaRPr lang="en-US" sz="2000" dirty="0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5353294" y="5511226"/>
                  <a:ext cx="1399460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0</a:t>
                  </a:r>
                  <a:endParaRPr lang="en-US" sz="2000" dirty="0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405070" y="5487916"/>
                  <a:ext cx="59028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12</a:t>
                  </a:r>
                  <a:endParaRPr lang="en-US" sz="2000" dirty="0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3691434" y="4881070"/>
                  <a:ext cx="33349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 smtClean="0">
                      <a:latin typeface="Times" pitchFamily="18" charset="0"/>
                      <a:cs typeface="Arial" pitchFamily="34" charset="0"/>
                    </a:rPr>
                    <a:t>+</a:t>
                  </a:r>
                  <a:endParaRPr lang="en-US" sz="2000" dirty="0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4572000" y="4881070"/>
                  <a:ext cx="33349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 smtClean="0">
                      <a:latin typeface="Times" pitchFamily="18" charset="0"/>
                      <a:cs typeface="Arial" pitchFamily="34" charset="0"/>
                    </a:rPr>
                    <a:t>+</a:t>
                  </a:r>
                  <a:endParaRPr lang="en-US" sz="2000" dirty="0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5357818" y="4881070"/>
                  <a:ext cx="33349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 smtClean="0">
                      <a:latin typeface="Times" pitchFamily="18" charset="0"/>
                      <a:cs typeface="Arial" pitchFamily="34" charset="0"/>
                    </a:rPr>
                    <a:t>+</a:t>
                  </a:r>
                  <a:endParaRPr lang="en-US" sz="2000" dirty="0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4550962" y="5199902"/>
                  <a:ext cx="31724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4</a:t>
                  </a:r>
                  <a:endParaRPr lang="en-US" sz="2000" dirty="0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2479260" y="4630660"/>
                  <a:ext cx="31724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1</a:t>
                  </a:r>
                  <a:endParaRPr lang="en-US" sz="2000" dirty="0"/>
                </a:p>
              </p:txBody>
            </p:sp>
          </p:grpSp>
          <p:grpSp>
            <p:nvGrpSpPr>
              <p:cNvPr id="7" name="Group 135"/>
              <p:cNvGrpSpPr/>
              <p:nvPr/>
            </p:nvGrpSpPr>
            <p:grpSpPr>
              <a:xfrm>
                <a:off x="3143240" y="5632300"/>
                <a:ext cx="701481" cy="357191"/>
                <a:chOff x="754614" y="5171137"/>
                <a:chExt cx="701481" cy="357191"/>
              </a:xfrm>
            </p:grpSpPr>
            <p:sp>
              <p:nvSpPr>
                <p:cNvPr id="14" name="Arc 13"/>
                <p:cNvSpPr/>
                <p:nvPr/>
              </p:nvSpPr>
              <p:spPr>
                <a:xfrm rot="4249084">
                  <a:off x="907695" y="5018056"/>
                  <a:ext cx="357191" cy="663353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>
                  <a:off x="1344374" y="5221091"/>
                  <a:ext cx="111721" cy="68752"/>
                </a:xfrm>
                <a:custGeom>
                  <a:avLst/>
                  <a:gdLst>
                    <a:gd name="connsiteX0" fmla="*/ 0 w 156410"/>
                    <a:gd name="connsiteY0" fmla="*/ 96253 h 96253"/>
                    <a:gd name="connsiteX1" fmla="*/ 60157 w 156410"/>
                    <a:gd name="connsiteY1" fmla="*/ 0 h 96253"/>
                    <a:gd name="connsiteX2" fmla="*/ 156410 w 156410"/>
                    <a:gd name="connsiteY2" fmla="*/ 60158 h 96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6410" h="96253">
                      <a:moveTo>
                        <a:pt x="0" y="96253"/>
                      </a:moveTo>
                      <a:lnTo>
                        <a:pt x="60157" y="0"/>
                      </a:lnTo>
                      <a:lnTo>
                        <a:pt x="156410" y="60158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  <p:grpSp>
            <p:nvGrpSpPr>
              <p:cNvPr id="8" name="Group 136"/>
              <p:cNvGrpSpPr/>
              <p:nvPr/>
            </p:nvGrpSpPr>
            <p:grpSpPr>
              <a:xfrm>
                <a:off x="3929058" y="5632300"/>
                <a:ext cx="701481" cy="357191"/>
                <a:chOff x="754614" y="5171137"/>
                <a:chExt cx="701481" cy="357191"/>
              </a:xfrm>
            </p:grpSpPr>
            <p:sp>
              <p:nvSpPr>
                <p:cNvPr id="12" name="Arc 11"/>
                <p:cNvSpPr/>
                <p:nvPr/>
              </p:nvSpPr>
              <p:spPr>
                <a:xfrm rot="4249084">
                  <a:off x="907695" y="5018056"/>
                  <a:ext cx="357191" cy="663353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1344374" y="5221091"/>
                  <a:ext cx="111721" cy="68752"/>
                </a:xfrm>
                <a:custGeom>
                  <a:avLst/>
                  <a:gdLst>
                    <a:gd name="connsiteX0" fmla="*/ 0 w 156410"/>
                    <a:gd name="connsiteY0" fmla="*/ 96253 h 96253"/>
                    <a:gd name="connsiteX1" fmla="*/ 60157 w 156410"/>
                    <a:gd name="connsiteY1" fmla="*/ 0 h 96253"/>
                    <a:gd name="connsiteX2" fmla="*/ 156410 w 156410"/>
                    <a:gd name="connsiteY2" fmla="*/ 60158 h 96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6410" h="96253">
                      <a:moveTo>
                        <a:pt x="0" y="96253"/>
                      </a:moveTo>
                      <a:lnTo>
                        <a:pt x="60157" y="0"/>
                      </a:lnTo>
                      <a:lnTo>
                        <a:pt x="156410" y="60158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  <p:grpSp>
            <p:nvGrpSpPr>
              <p:cNvPr id="9" name="Group 139"/>
              <p:cNvGrpSpPr/>
              <p:nvPr/>
            </p:nvGrpSpPr>
            <p:grpSpPr>
              <a:xfrm>
                <a:off x="4714876" y="5632300"/>
                <a:ext cx="701481" cy="357191"/>
                <a:chOff x="754614" y="5171137"/>
                <a:chExt cx="701481" cy="357191"/>
              </a:xfrm>
            </p:grpSpPr>
            <p:sp>
              <p:nvSpPr>
                <p:cNvPr id="10" name="Arc 9"/>
                <p:cNvSpPr/>
                <p:nvPr/>
              </p:nvSpPr>
              <p:spPr>
                <a:xfrm rot="4249084">
                  <a:off x="907695" y="5018056"/>
                  <a:ext cx="357191" cy="663353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1344374" y="5221091"/>
                  <a:ext cx="111721" cy="68752"/>
                </a:xfrm>
                <a:custGeom>
                  <a:avLst/>
                  <a:gdLst>
                    <a:gd name="connsiteX0" fmla="*/ 0 w 156410"/>
                    <a:gd name="connsiteY0" fmla="*/ 96253 h 96253"/>
                    <a:gd name="connsiteX1" fmla="*/ 60157 w 156410"/>
                    <a:gd name="connsiteY1" fmla="*/ 0 h 96253"/>
                    <a:gd name="connsiteX2" fmla="*/ 156410 w 156410"/>
                    <a:gd name="connsiteY2" fmla="*/ 60158 h 96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6410" h="96253">
                      <a:moveTo>
                        <a:pt x="0" y="96253"/>
                      </a:moveTo>
                      <a:lnTo>
                        <a:pt x="60157" y="0"/>
                      </a:lnTo>
                      <a:lnTo>
                        <a:pt x="156410" y="60158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</p:grpSp>
      </p:grp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5" y="2857496"/>
            <a:ext cx="7744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V. PENYELESIAN PERSAMAAN SUKUBANYAK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6352" y="881986"/>
            <a:ext cx="6107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Akar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Akar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Rasional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Persamaan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Sukubanyak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3578240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Catatan</a:t>
            </a:r>
            <a:r>
              <a:rPr lang="en-US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 defTabSz="360363">
              <a:spcBef>
                <a:spcPts val="1200"/>
              </a:spcBef>
              <a:buAutoNum type="arabicPeriod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Jika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sukubanyak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f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berderajat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persamaan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f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= 0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maksimum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mempunyai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buah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akar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yang real</a:t>
            </a:r>
          </a:p>
          <a:p>
            <a:pPr marL="342900" indent="-342900" defTabSz="360363">
              <a:spcBef>
                <a:spcPts val="1200"/>
              </a:spcBef>
              <a:buAutoNum type="arabicPeriod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Taksiran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geometri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menyatakan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titik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potong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garfik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fungsi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sumbu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X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071678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Misalkan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f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sebuah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sukubanyak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x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 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k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faktor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f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jika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hanya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jika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akar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f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= 0.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k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disebut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akar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nilai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nol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persamaan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sukubanyak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f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= 0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882" y="1772816"/>
            <a:ext cx="6442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Teorema</a:t>
            </a:r>
            <a:r>
              <a:rPr lang="en-US" sz="3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Akar-Akar</a:t>
            </a:r>
            <a:r>
              <a:rPr lang="en-US" sz="3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Rasional</a:t>
            </a:r>
            <a:endParaRPr lang="en-US" sz="36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8596" y="2895854"/>
            <a:ext cx="8358246" cy="1323439"/>
            <a:chOff x="428596" y="4714884"/>
            <a:chExt cx="8358246" cy="1323439"/>
          </a:xfrm>
        </p:grpSpPr>
        <p:grpSp>
          <p:nvGrpSpPr>
            <p:cNvPr id="4" name="Group 22"/>
            <p:cNvGrpSpPr/>
            <p:nvPr/>
          </p:nvGrpSpPr>
          <p:grpSpPr>
            <a:xfrm>
              <a:off x="428596" y="4714884"/>
              <a:ext cx="8358246" cy="1323439"/>
              <a:chOff x="428596" y="4714884"/>
              <a:chExt cx="8358246" cy="1323439"/>
            </a:xfrm>
          </p:grpSpPr>
          <p:sp>
            <p:nvSpPr>
              <p:cNvPr id="9" name="TextBox 3"/>
              <p:cNvSpPr txBox="1"/>
              <p:nvPr/>
            </p:nvSpPr>
            <p:spPr>
              <a:xfrm>
                <a:off x="428596" y="4714884"/>
                <a:ext cx="835824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Misalkan</a:t>
                </a:r>
                <a:r>
                  <a:rPr lang="en-US" sz="2000" i="1" dirty="0" smtClean="0">
                    <a:latin typeface="Times" pitchFamily="18" charset="0"/>
                    <a:cs typeface="Arial" pitchFamily="34" charset="0"/>
                  </a:rPr>
                  <a:t> f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</a:rPr>
                  <a:t>(</a:t>
                </a:r>
                <a:r>
                  <a:rPr lang="en-US" sz="2000" i="1" dirty="0" smtClean="0">
                    <a:latin typeface="Times" pitchFamily="18" charset="0"/>
                    <a:cs typeface="Arial" pitchFamily="34" charset="0"/>
                  </a:rPr>
                  <a:t>x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</a:rPr>
                  <a:t>) = </a:t>
                </a:r>
                <a:r>
                  <a:rPr lang="en-US" sz="2000" i="1" dirty="0" smtClean="0">
                    <a:latin typeface="Times" pitchFamily="18" charset="0"/>
                    <a:cs typeface="Arial" pitchFamily="34" charset="0"/>
                  </a:rPr>
                  <a:t>a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</a:rPr>
                  <a:t>  </a:t>
                </a:r>
                <a:r>
                  <a:rPr lang="en-US" sz="2000" i="1" dirty="0" err="1" smtClean="0">
                    <a:latin typeface="Times" pitchFamily="18" charset="0"/>
                    <a:cs typeface="Arial" pitchFamily="34" charset="0"/>
                  </a:rPr>
                  <a:t>x</a:t>
                </a:r>
                <a:r>
                  <a:rPr lang="en-US" sz="2000" i="1" baseline="30000" dirty="0" err="1" smtClean="0">
                    <a:latin typeface="Times" pitchFamily="18" charset="0"/>
                    <a:cs typeface="Arial" pitchFamily="34" charset="0"/>
                  </a:rPr>
                  <a:t>n</a:t>
                </a:r>
                <a:r>
                  <a:rPr lang="en-US" sz="2000" i="1" dirty="0" smtClean="0">
                    <a:latin typeface="Times" pitchFamily="18" charset="0"/>
                    <a:cs typeface="Arial" pitchFamily="34" charset="0"/>
                  </a:rPr>
                  <a:t> + a     </a:t>
                </a:r>
                <a:r>
                  <a:rPr lang="en-US" sz="2000" i="1" dirty="0" err="1" smtClean="0">
                    <a:latin typeface="Times" pitchFamily="18" charset="0"/>
                    <a:cs typeface="Arial" pitchFamily="34" charset="0"/>
                  </a:rPr>
                  <a:t>x</a:t>
                </a:r>
                <a:r>
                  <a:rPr lang="en-US" sz="2000" i="1" baseline="30000" dirty="0" err="1" smtClean="0">
                    <a:latin typeface="Times" pitchFamily="18" charset="0"/>
                    <a:cs typeface="Arial" pitchFamily="34" charset="0"/>
                  </a:rPr>
                  <a:t>n</a:t>
                </a:r>
                <a:r>
                  <a:rPr lang="en-US" sz="2000" i="1" baseline="30000" dirty="0" smtClean="0">
                    <a:latin typeface="Times" pitchFamily="18" charset="0"/>
                    <a:cs typeface="Arial" pitchFamily="34" charset="0"/>
                  </a:rPr>
                  <a:t> </a:t>
                </a:r>
                <a:r>
                  <a:rPr lang="en-US" sz="2000" baseline="30000" dirty="0" smtClean="0">
                    <a:latin typeface="Times" pitchFamily="18" charset="0"/>
                    <a:cs typeface="Arial" pitchFamily="34" charset="0"/>
                    <a:sym typeface="Symbol"/>
                  </a:rPr>
                  <a:t> 1 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  <a:sym typeface="Symbol"/>
                  </a:rPr>
                  <a:t>+ . . . + </a:t>
                </a:r>
                <a:r>
                  <a:rPr lang="en-US" sz="2000" i="1" dirty="0" smtClean="0">
                    <a:latin typeface="Times" pitchFamily="18" charset="0"/>
                    <a:cs typeface="Arial" pitchFamily="34" charset="0"/>
                    <a:sym typeface="Symbol"/>
                  </a:rPr>
                  <a:t>a  x 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  <a:sym typeface="Symbol"/>
                  </a:rPr>
                  <a:t>+ </a:t>
                </a:r>
                <a:r>
                  <a:rPr lang="en-US" sz="2000" i="1" dirty="0" smtClean="0">
                    <a:latin typeface="Times" pitchFamily="18" charset="0"/>
                    <a:cs typeface="Arial" pitchFamily="34" charset="0"/>
                    <a:sym typeface="Symbol"/>
                  </a:rPr>
                  <a:t>a  </a:t>
                </a:r>
                <a:r>
                  <a:rPr lang="en-US" sz="2000" i="1" dirty="0" smtClean="0">
                    <a:latin typeface="Times" pitchFamily="18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adalah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sebuah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persamaan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sukubanyak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dengan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koefisien-koefisien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bulat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Jika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   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adalah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akar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rasional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dari</a:t>
                </a:r>
                <a:r>
                  <a:rPr lang="en-US" sz="2000" i="1" dirty="0" smtClean="0">
                    <a:latin typeface="Times" pitchFamily="18" charset="0"/>
                    <a:cs typeface="Arial" pitchFamily="34" charset="0"/>
                  </a:rPr>
                  <a:t> f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</a:rPr>
                  <a:t>(</a:t>
                </a:r>
                <a:r>
                  <a:rPr lang="en-US" sz="2000" i="1" dirty="0" smtClean="0">
                    <a:latin typeface="Times" pitchFamily="18" charset="0"/>
                    <a:cs typeface="Arial" pitchFamily="34" charset="0"/>
                  </a:rPr>
                  <a:t>x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</a:rPr>
                  <a:t>) = 0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maka</a:t>
                </a:r>
                <a:r>
                  <a:rPr lang="en-US" sz="2000" i="1" dirty="0" smtClean="0">
                    <a:latin typeface="Times" pitchFamily="18" charset="0"/>
                    <a:cs typeface="Arial" pitchFamily="34" charset="0"/>
                  </a:rPr>
                  <a:t> c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adalah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faktor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bulat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positif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dari</a:t>
                </a:r>
                <a:r>
                  <a:rPr lang="en-US" sz="2000" i="1" dirty="0" smtClean="0">
                    <a:latin typeface="Times" pitchFamily="18" charset="0"/>
                    <a:cs typeface="Arial" pitchFamily="34" charset="0"/>
                  </a:rPr>
                  <a:t> a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2000" i="1" dirty="0" smtClean="0">
                    <a:latin typeface="Times" pitchFamily="18" charset="0"/>
                    <a:cs typeface="Arial" pitchFamily="34" charset="0"/>
                  </a:rPr>
                  <a:t> d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adalah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faktor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bulat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dari</a:t>
                </a:r>
                <a:r>
                  <a:rPr lang="en-US" sz="2000" i="1" dirty="0" smtClean="0">
                    <a:latin typeface="Times" pitchFamily="18" charset="0"/>
                    <a:cs typeface="Arial" pitchFamily="34" charset="0"/>
                  </a:rPr>
                  <a:t> a 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en-US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960730" y="4863701"/>
                <a:ext cx="57900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000" i="1" baseline="30000" dirty="0" smtClean="0">
                    <a:latin typeface="Times" pitchFamily="18" charset="0"/>
                    <a:cs typeface="Arial" pitchFamily="34" charset="0"/>
                  </a:rPr>
                  <a:t>n </a:t>
                </a:r>
                <a:r>
                  <a:rPr lang="en-US" sz="2000" baseline="30000" dirty="0" smtClean="0">
                    <a:latin typeface="Times" pitchFamily="18" charset="0"/>
                    <a:cs typeface="Arial" pitchFamily="34" charset="0"/>
                    <a:sym typeface="Symbol"/>
                  </a:rPr>
                  <a:t> 1 </a:t>
                </a:r>
                <a:endParaRPr lang="en-US" sz="20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31450" y="4855248"/>
                <a:ext cx="3561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000" i="1" baseline="30000" dirty="0" smtClean="0">
                    <a:latin typeface="Times" pitchFamily="18" charset="0"/>
                    <a:cs typeface="Arial" pitchFamily="34" charset="0"/>
                  </a:rPr>
                  <a:t>n </a:t>
                </a:r>
                <a:r>
                  <a:rPr lang="en-US" sz="2000" baseline="30000" dirty="0" smtClean="0">
                    <a:latin typeface="Times" pitchFamily="18" charset="0"/>
                    <a:cs typeface="Arial" pitchFamily="34" charset="0"/>
                    <a:sym typeface="Symbol"/>
                  </a:rPr>
                  <a:t> </a:t>
                </a:r>
                <a:endParaRPr lang="en-US" sz="20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714876" y="4874477"/>
                <a:ext cx="3129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000" baseline="30000" dirty="0" smtClean="0">
                    <a:latin typeface="Times" pitchFamily="18" charset="0"/>
                    <a:cs typeface="Arial" pitchFamily="34" charset="0"/>
                    <a:sym typeface="Symbol"/>
                  </a:rPr>
                  <a:t>1 </a:t>
                </a:r>
                <a:endParaRPr lang="en-US" sz="20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347170" y="4879603"/>
                <a:ext cx="3129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000" baseline="30000" dirty="0" smtClean="0">
                    <a:latin typeface="Times" pitchFamily="18" charset="0"/>
                    <a:cs typeface="Arial" pitchFamily="34" charset="0"/>
                    <a:sym typeface="Symbol"/>
                  </a:rPr>
                  <a:t>0 </a:t>
                </a:r>
                <a:endParaRPr lang="en-US" sz="20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049990" y="5495992"/>
                <a:ext cx="3129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000" baseline="30000" dirty="0" smtClean="0">
                    <a:latin typeface="Times" pitchFamily="18" charset="0"/>
                    <a:cs typeface="Arial" pitchFamily="34" charset="0"/>
                    <a:sym typeface="Symbol"/>
                  </a:rPr>
                  <a:t>0 </a:t>
                </a:r>
                <a:endParaRPr lang="en-US" sz="20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812360" y="5495992"/>
                <a:ext cx="3129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000" baseline="30000" dirty="0" smtClean="0">
                    <a:latin typeface="Times" pitchFamily="18" charset="0"/>
                    <a:cs typeface="Arial" pitchFamily="34" charset="0"/>
                    <a:sym typeface="Symbol"/>
                  </a:rPr>
                  <a:t>0 </a:t>
                </a:r>
                <a:endParaRPr lang="en-US" sz="2000" dirty="0"/>
              </a:p>
            </p:txBody>
          </p:sp>
        </p:grpSp>
        <p:grpSp>
          <p:nvGrpSpPr>
            <p:cNvPr id="5" name="Group 26"/>
            <p:cNvGrpSpPr/>
            <p:nvPr/>
          </p:nvGrpSpPr>
          <p:grpSpPr>
            <a:xfrm>
              <a:off x="6166946" y="5048764"/>
              <a:ext cx="279244" cy="535895"/>
              <a:chOff x="5048002" y="4000504"/>
              <a:chExt cx="279244" cy="535895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5048545" y="4000504"/>
                <a:ext cx="269626" cy="2975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baseline="30000" dirty="0" smtClean="0">
                    <a:latin typeface="Arial" pitchFamily="34" charset="0"/>
                    <a:cs typeface="Arial" pitchFamily="34" charset="0"/>
                  </a:rPr>
                  <a:t>c</a:t>
                </a:r>
                <a:endParaRPr lang="en-US" sz="2000" i="1" baseline="30000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048002" y="4238882"/>
                <a:ext cx="279244" cy="2975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baseline="30000" dirty="0" smtClean="0">
                    <a:latin typeface="Arial" pitchFamily="34" charset="0"/>
                    <a:cs typeface="Arial" pitchFamily="34" charset="0"/>
                  </a:rPr>
                  <a:t>d</a:t>
                </a:r>
                <a:endParaRPr lang="en-US" sz="2000" i="1" baseline="30000" dirty="0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5083887" y="4178722"/>
                <a:ext cx="214314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08720"/>
            <a:ext cx="835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Akar-akar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rasional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persamaan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sukubanyak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diungkapkan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teorema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atas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ditentukan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algoritma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berikut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928662" y="2973783"/>
            <a:ext cx="6784002" cy="2026853"/>
            <a:chOff x="1026394" y="1953620"/>
            <a:chExt cx="6784002" cy="2026853"/>
          </a:xfrm>
        </p:grpSpPr>
        <p:grpSp>
          <p:nvGrpSpPr>
            <p:cNvPr id="31" name="Group 30"/>
            <p:cNvGrpSpPr/>
            <p:nvPr/>
          </p:nvGrpSpPr>
          <p:grpSpPr>
            <a:xfrm>
              <a:off x="1026394" y="1953620"/>
              <a:ext cx="4112262" cy="2026853"/>
              <a:chOff x="1026394" y="1953620"/>
              <a:chExt cx="4112262" cy="2026853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026394" y="1953620"/>
                <a:ext cx="270380" cy="515377"/>
                <a:chOff x="4240350" y="4000504"/>
                <a:chExt cx="270380" cy="515377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4241104" y="4000504"/>
                  <a:ext cx="269626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i="1" baseline="30000" dirty="0" smtClean="0">
                      <a:latin typeface="Arial" pitchFamily="34" charset="0"/>
                      <a:cs typeface="Arial" pitchFamily="34" charset="0"/>
                    </a:rPr>
                    <a:t>c</a:t>
                  </a:r>
                  <a:endParaRPr lang="en-US" i="1" baseline="30000" dirty="0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4240350" y="4238882"/>
                  <a:ext cx="269626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i="1" baseline="30000" dirty="0" smtClean="0">
                      <a:latin typeface="Arial" pitchFamily="34" charset="0"/>
                      <a:cs typeface="Arial" pitchFamily="34" charset="0"/>
                    </a:rPr>
                    <a:t>d</a:t>
                  </a:r>
                  <a:endParaRPr lang="en-US" i="1" baseline="30000" dirty="0"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4276446" y="4178722"/>
                  <a:ext cx="214314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/>
              <p:cNvGrpSpPr/>
              <p:nvPr/>
            </p:nvGrpSpPr>
            <p:grpSpPr>
              <a:xfrm>
                <a:off x="4868276" y="3465096"/>
                <a:ext cx="270380" cy="515377"/>
                <a:chOff x="4499808" y="4000504"/>
                <a:chExt cx="270380" cy="515377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4500562" y="4000504"/>
                  <a:ext cx="269626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i="1" baseline="30000" dirty="0" smtClean="0">
                      <a:latin typeface="Arial" pitchFamily="34" charset="0"/>
                      <a:cs typeface="Arial" pitchFamily="34" charset="0"/>
                    </a:rPr>
                    <a:t>c</a:t>
                  </a:r>
                  <a:endParaRPr lang="en-US" i="1" baseline="30000" dirty="0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4499808" y="4238882"/>
                  <a:ext cx="269626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i="1" baseline="30000" dirty="0" smtClean="0">
                      <a:latin typeface="Arial" pitchFamily="34" charset="0"/>
                      <a:cs typeface="Arial" pitchFamily="34" charset="0"/>
                    </a:rPr>
                    <a:t>d</a:t>
                  </a:r>
                  <a:endParaRPr lang="en-US" i="1" baseline="30000" dirty="0"/>
                </a:p>
              </p:txBody>
            </p: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4535904" y="4178722"/>
                  <a:ext cx="214314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2" name="Rectangle 31"/>
            <p:cNvSpPr/>
            <p:nvPr/>
          </p:nvSpPr>
          <p:spPr>
            <a:xfrm>
              <a:off x="4726840" y="1980209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baseline="30000" dirty="0" smtClean="0">
                  <a:latin typeface="Times" pitchFamily="18" charset="0"/>
                  <a:cs typeface="Arial" pitchFamily="34" charset="0"/>
                  <a:sym typeface="Symbol"/>
                </a:rPr>
                <a:t>0 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510314" y="196870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i="1" baseline="30000" dirty="0" smtClean="0">
                  <a:latin typeface="Times" pitchFamily="18" charset="0"/>
                  <a:cs typeface="Arial" pitchFamily="34" charset="0"/>
                  <a:sym typeface="Symbol"/>
                </a:rPr>
                <a:t>n</a:t>
              </a:r>
              <a:r>
                <a:rPr lang="en-US" baseline="30000" dirty="0" smtClean="0">
                  <a:latin typeface="Times" pitchFamily="18" charset="0"/>
                  <a:cs typeface="Arial" pitchFamily="34" charset="0"/>
                  <a:sym typeface="Symbol"/>
                </a:rPr>
                <a:t> </a:t>
              </a:r>
              <a:endParaRPr lang="en-US" dirty="0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309816" y="2163147"/>
            <a:ext cx="869134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Langkah</a:t>
            </a:r>
            <a:r>
              <a:rPr lang="en-US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1</a:t>
            </a:r>
          </a:p>
          <a:p>
            <a:pPr>
              <a:spcBef>
                <a:spcPts val="1200"/>
              </a:spcBef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Mula-mula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ditentukan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akar-akar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mungkin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persamaan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sukubanyak</a:t>
            </a:r>
            <a:r>
              <a:rPr lang="en-US" i="1" dirty="0" smtClean="0">
                <a:latin typeface="Times" pitchFamily="18" charset="0"/>
                <a:cs typeface="Arial" pitchFamily="34" charset="0"/>
              </a:rPr>
              <a:t> f</a:t>
            </a:r>
            <a:r>
              <a:rPr lang="en-US" dirty="0" smtClean="0">
                <a:latin typeface="Times" pitchFamily="18" charset="0"/>
                <a:cs typeface="Arial" pitchFamily="34" charset="0"/>
              </a:rPr>
              <a:t>(</a:t>
            </a:r>
            <a:r>
              <a:rPr lang="en-US" i="1" dirty="0" smtClean="0">
                <a:latin typeface="Times" pitchFamily="18" charset="0"/>
                <a:cs typeface="Arial" pitchFamily="34" charset="0"/>
              </a:rPr>
              <a:t>x</a:t>
            </a:r>
            <a:r>
              <a:rPr lang="en-US" dirty="0" smtClean="0">
                <a:latin typeface="Times" pitchFamily="18" charset="0"/>
                <a:cs typeface="Arial" pitchFamily="34" charset="0"/>
              </a:rPr>
              <a:t>) = 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,</a:t>
            </a:r>
            <a:r>
              <a:rPr lang="en-US" i="1" dirty="0" smtClean="0">
                <a:latin typeface="Times" pitchFamily="18" charset="0"/>
                <a:cs typeface="Arial" pitchFamily="34" charset="0"/>
                <a:sym typeface="Symbol"/>
              </a:rPr>
              <a:t> 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faktor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bulat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positif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i="1" dirty="0" smtClean="0">
                <a:latin typeface="Times" pitchFamily="18" charset="0"/>
                <a:cs typeface="Arial" pitchFamily="34" charset="0"/>
                <a:sym typeface="Symbol"/>
              </a:rPr>
              <a:t> 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i="1" dirty="0" smtClean="0">
                <a:latin typeface="Times" pitchFamily="18" charset="0"/>
                <a:cs typeface="Arial" pitchFamily="34" charset="0"/>
                <a:sym typeface="Symbol"/>
              </a:rPr>
              <a:t> 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faktor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bulat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i="1" dirty="0" smtClean="0">
                <a:latin typeface="Times" pitchFamily="18" charset="0"/>
                <a:cs typeface="Arial" pitchFamily="34" charset="0"/>
                <a:sym typeface="Symbol"/>
              </a:rPr>
              <a:t>a   .</a:t>
            </a:r>
          </a:p>
          <a:p>
            <a:pPr>
              <a:spcBef>
                <a:spcPts val="1200"/>
              </a:spcBef>
            </a:pPr>
            <a:endParaRPr lang="en-US" i="1" dirty="0" smtClean="0">
              <a:latin typeface="Times" pitchFamily="18" charset="0"/>
              <a:cs typeface="Arial" pitchFamily="34" charset="0"/>
              <a:sym typeface="Symbol"/>
            </a:endParaRPr>
          </a:p>
          <a:p>
            <a:pPr>
              <a:spcBef>
                <a:spcPts val="1200"/>
              </a:spcBef>
            </a:pPr>
            <a:r>
              <a:rPr lang="en-US" sz="2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Langkah</a:t>
            </a:r>
            <a:r>
              <a:rPr lang="en-US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2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Dari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himpunan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akar-akar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mungkin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diperoleh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langkah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akar-akar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sebenarnya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jarus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memenuhi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syarat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i="1" dirty="0" smtClean="0">
                <a:latin typeface="Times" pitchFamily="18" charset="0"/>
                <a:cs typeface="Arial" pitchFamily="34" charset="0"/>
              </a:rPr>
              <a:t>f</a:t>
            </a:r>
            <a:r>
              <a:rPr lang="en-US" dirty="0" smtClean="0">
                <a:latin typeface="Times" pitchFamily="18" charset="0"/>
                <a:cs typeface="Arial" pitchFamily="34" charset="0"/>
              </a:rPr>
              <a:t>(</a:t>
            </a:r>
            <a:r>
              <a:rPr lang="en-US" i="1" dirty="0" smtClean="0">
                <a:latin typeface="Times" pitchFamily="18" charset="0"/>
                <a:cs typeface="Arial" pitchFamily="34" charset="0"/>
              </a:rPr>
              <a:t>     </a:t>
            </a:r>
            <a:r>
              <a:rPr lang="en-US" dirty="0" smtClean="0">
                <a:latin typeface="Times" pitchFamily="18" charset="0"/>
                <a:cs typeface="Arial" pitchFamily="34" charset="0"/>
              </a:rPr>
              <a:t>) = 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338766" y="1285860"/>
            <a:ext cx="7948010" cy="3739327"/>
            <a:chOff x="338766" y="1285860"/>
            <a:chExt cx="7948010" cy="3739327"/>
          </a:xfrm>
        </p:grpSpPr>
        <p:sp>
          <p:nvSpPr>
            <p:cNvPr id="2" name="TextBox 1"/>
            <p:cNvSpPr txBox="1"/>
            <p:nvPr/>
          </p:nvSpPr>
          <p:spPr>
            <a:xfrm>
              <a:off x="452660" y="1285860"/>
              <a:ext cx="36192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Contoh</a:t>
              </a:r>
              <a:endPara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28596" y="2006734"/>
              <a:ext cx="6286544" cy="707886"/>
              <a:chOff x="452660" y="4429132"/>
              <a:chExt cx="4833720" cy="707886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452660" y="4429132"/>
                <a:ext cx="483372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i="1" dirty="0" smtClean="0">
                    <a:latin typeface="Times" pitchFamily="18" charset="0"/>
                    <a:cs typeface="Arial" pitchFamily="34" charset="0"/>
                  </a:rPr>
                  <a:t>f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</a:rPr>
                  <a:t>(</a:t>
                </a:r>
                <a:r>
                  <a:rPr lang="en-US" sz="2000" i="1" dirty="0" smtClean="0">
                    <a:latin typeface="Times" pitchFamily="18" charset="0"/>
                    <a:cs typeface="Arial" pitchFamily="34" charset="0"/>
                  </a:rPr>
                  <a:t>x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</a:rPr>
                  <a:t>) = 2</a:t>
                </a:r>
                <a:r>
                  <a:rPr lang="en-US" sz="2000" i="1" dirty="0" smtClean="0">
                    <a:latin typeface="Times" pitchFamily="18" charset="0"/>
                    <a:cs typeface="Arial" pitchFamily="34" charset="0"/>
                  </a:rPr>
                  <a:t>x</a:t>
                </a:r>
                <a:r>
                  <a:rPr lang="en-US" sz="2000" baseline="30000" dirty="0" smtClean="0">
                    <a:latin typeface="Times" pitchFamily="18" charset="0"/>
                    <a:cs typeface="Arial" pitchFamily="34" charset="0"/>
                  </a:rPr>
                  <a:t>3 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  <a:sym typeface="Symbol"/>
                  </a:rPr>
                  <a:t>+ 5</a:t>
                </a:r>
                <a:r>
                  <a:rPr lang="en-US" sz="2000" i="1" dirty="0" smtClean="0">
                    <a:latin typeface="Times" pitchFamily="18" charset="0"/>
                    <a:cs typeface="Arial" pitchFamily="34" charset="0"/>
                  </a:rPr>
                  <a:t>x</a:t>
                </a:r>
                <a:r>
                  <a:rPr lang="en-US" sz="2000" i="1" baseline="30000" dirty="0" smtClean="0">
                    <a:latin typeface="Times" pitchFamily="18" charset="0"/>
                    <a:cs typeface="Arial" pitchFamily="34" charset="0"/>
                  </a:rPr>
                  <a:t>2</a:t>
                </a:r>
                <a:r>
                  <a:rPr lang="en-US" sz="2000" i="1" dirty="0" smtClean="0">
                    <a:latin typeface="Times" pitchFamily="18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  <a:sym typeface="Symbol"/>
                  </a:rPr>
                  <a:t>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</a:rPr>
                  <a:t> 4</a:t>
                </a:r>
                <a:r>
                  <a:rPr lang="en-US" sz="2000" i="1" dirty="0" smtClean="0">
                    <a:latin typeface="Times" pitchFamily="18" charset="0"/>
                    <a:cs typeface="Arial" pitchFamily="34" charset="0"/>
                  </a:rPr>
                  <a:t>x 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  <a:sym typeface="Symbol"/>
                  </a:rPr>
                  <a:t> 3 = 0, </a:t>
                </a:r>
                <a:r>
                  <a:rPr lang="en-US" sz="2000" i="1" dirty="0" smtClean="0">
                    <a:latin typeface="Times" pitchFamily="18" charset="0"/>
                    <a:cs typeface="Arial" pitchFamily="34" charset="0"/>
                    <a:sym typeface="Symbol"/>
                  </a:rPr>
                  <a:t>a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  <a:sym typeface="Symbol"/>
                  </a:rPr>
                  <a:t>  = 2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i="1" dirty="0" smtClean="0">
                    <a:latin typeface="Times" pitchFamily="18" charset="0"/>
                    <a:cs typeface="Arial" pitchFamily="34" charset="0"/>
                    <a:sym typeface="Symbol"/>
                  </a:rPr>
                  <a:t>a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  <a:sym typeface="Symbol"/>
                  </a:rPr>
                  <a:t>  = 3</a:t>
                </a:r>
                <a:endParaRPr lang="en-US" sz="2000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814591" y="4572762"/>
                <a:ext cx="3129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000" baseline="30000" dirty="0" smtClean="0">
                    <a:latin typeface="Times" pitchFamily="18" charset="0"/>
                    <a:cs typeface="Arial" pitchFamily="34" charset="0"/>
                    <a:sym typeface="Symbol"/>
                  </a:rPr>
                  <a:t>3 </a:t>
                </a:r>
                <a:endParaRPr lang="en-US" sz="2000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693450" y="4572762"/>
                <a:ext cx="3129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000" baseline="30000" dirty="0" smtClean="0">
                    <a:latin typeface="Times" pitchFamily="18" charset="0"/>
                    <a:cs typeface="Arial" pitchFamily="34" charset="0"/>
                    <a:sym typeface="Symbol"/>
                  </a:rPr>
                  <a:t>0 </a:t>
                </a:r>
                <a:endParaRPr lang="en-US" sz="2000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57158" y="3243204"/>
              <a:ext cx="5254965" cy="542986"/>
              <a:chOff x="500034" y="5143512"/>
              <a:chExt cx="5254965" cy="542986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00034" y="5143512"/>
                <a:ext cx="5254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 smtClean="0">
                    <a:latin typeface="Times" pitchFamily="18" charset="0"/>
                    <a:cs typeface="Arial" pitchFamily="34" charset="0"/>
                    <a:sym typeface="Symbol"/>
                  </a:rPr>
                  <a:t>c 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faktor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bulat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positif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dari</a:t>
                </a:r>
                <a:r>
                  <a:rPr lang="en-US" sz="2000" i="1" dirty="0" smtClean="0">
                    <a:latin typeface="Times" pitchFamily="18" charset="0"/>
                    <a:cs typeface="Arial" pitchFamily="34" charset="0"/>
                    <a:sym typeface="Symbol"/>
                  </a:rPr>
                  <a:t> a  = 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  <a:sym typeface="Symbol"/>
                  </a:rPr>
                  <a:t>3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yaitu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  <a:sym typeface="Symbol"/>
                  </a:rPr>
                  <a:t> 1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  <a:sym typeface="Symbol"/>
                  </a:rPr>
                  <a:t> 3</a:t>
                </a:r>
                <a:endParaRPr lang="en-US" sz="2000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401838" y="5286388"/>
                <a:ext cx="3129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000" baseline="30000" dirty="0" smtClean="0">
                    <a:latin typeface="Times" pitchFamily="18" charset="0"/>
                    <a:cs typeface="Arial" pitchFamily="34" charset="0"/>
                    <a:sym typeface="Symbol"/>
                  </a:rPr>
                  <a:t>0 </a:t>
                </a:r>
                <a:endParaRPr lang="en-US" sz="2000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57158" y="3786190"/>
              <a:ext cx="4294765" cy="543740"/>
              <a:chOff x="500034" y="5572140"/>
              <a:chExt cx="4294765" cy="54374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500034" y="5572140"/>
                <a:ext cx="42947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 smtClean="0">
                    <a:latin typeface="Times" pitchFamily="18" charset="0"/>
                    <a:cs typeface="Arial" pitchFamily="34" charset="0"/>
                    <a:sym typeface="Symbol"/>
                  </a:rPr>
                  <a:t>d 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faktor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bulat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dari</a:t>
                </a:r>
                <a:r>
                  <a:rPr lang="en-US" sz="2000" i="1" dirty="0" smtClean="0">
                    <a:latin typeface="Times" pitchFamily="18" charset="0"/>
                    <a:cs typeface="Arial" pitchFamily="34" charset="0"/>
                    <a:sym typeface="Symbol"/>
                  </a:rPr>
                  <a:t> a  = 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  <a:sym typeface="Symbol"/>
                  </a:rPr>
                  <a:t>2, 1, 1,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  <a:sym typeface="Symbol"/>
                  </a:rPr>
                  <a:t> 2</a:t>
                </a:r>
                <a:endParaRPr lang="en-US" sz="20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440892" y="5715770"/>
                <a:ext cx="3129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000" baseline="30000" dirty="0" smtClean="0">
                    <a:latin typeface="Times" pitchFamily="18" charset="0"/>
                    <a:cs typeface="Arial" pitchFamily="34" charset="0"/>
                    <a:sym typeface="Symbol"/>
                  </a:rPr>
                  <a:t>0 </a:t>
                </a:r>
                <a:endParaRPr lang="en-US" sz="2000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57158" y="2643182"/>
              <a:ext cx="4368504" cy="571991"/>
              <a:chOff x="500034" y="4786322"/>
              <a:chExt cx="4368504" cy="571991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00034" y="4786322"/>
                <a:ext cx="436850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Akar-akar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yang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mungkin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adalah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      .</a:t>
                </a:r>
                <a:endParaRPr lang="en-US" sz="2000" dirty="0"/>
              </a:p>
            </p:txBody>
          </p:sp>
          <p:grpSp>
            <p:nvGrpSpPr>
              <p:cNvPr id="15" name="Group 51"/>
              <p:cNvGrpSpPr/>
              <p:nvPr/>
            </p:nvGrpSpPr>
            <p:grpSpPr>
              <a:xfrm>
                <a:off x="4269446" y="4822418"/>
                <a:ext cx="302554" cy="535895"/>
                <a:chOff x="7162308" y="4857760"/>
                <a:chExt cx="302554" cy="535895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7162308" y="4857760"/>
                  <a:ext cx="269626" cy="2975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baseline="30000" dirty="0" smtClean="0">
                      <a:latin typeface="Arial" pitchFamily="34" charset="0"/>
                      <a:cs typeface="Arial" pitchFamily="34" charset="0"/>
                    </a:rPr>
                    <a:t>c</a:t>
                  </a:r>
                  <a:endParaRPr lang="en-US" sz="2000" i="1" baseline="30000" dirty="0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7185618" y="5096138"/>
                  <a:ext cx="279244" cy="2975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baseline="30000" dirty="0" smtClean="0">
                      <a:latin typeface="Arial" pitchFamily="34" charset="0"/>
                      <a:cs typeface="Arial" pitchFamily="34" charset="0"/>
                    </a:rPr>
                    <a:t>d</a:t>
                  </a:r>
                  <a:endParaRPr lang="en-US" sz="2000" i="1" baseline="30000" dirty="0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7197650" y="5035978"/>
                  <a:ext cx="214314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Group 18"/>
            <p:cNvGrpSpPr/>
            <p:nvPr/>
          </p:nvGrpSpPr>
          <p:grpSpPr>
            <a:xfrm>
              <a:off x="338766" y="4429132"/>
              <a:ext cx="7948010" cy="596055"/>
              <a:chOff x="500034" y="6000768"/>
              <a:chExt cx="6554904" cy="596055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00034" y="6000768"/>
                <a:ext cx="655490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Akar-akar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yang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mungkin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adalah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  <a:sym typeface="Symbol"/>
                  </a:rPr>
                  <a:t> 3,      ,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  <a:sym typeface="Symbol"/>
                  </a:rPr>
                  <a:t>1,      ,      , 1,      ,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2000" dirty="0" smtClean="0">
                    <a:latin typeface="Times" pitchFamily="18" charset="0"/>
                    <a:cs typeface="Arial" pitchFamily="34" charset="0"/>
                    <a:sym typeface="Symbol"/>
                  </a:rPr>
                  <a:t> 3.</a:t>
                </a:r>
                <a:endParaRPr lang="en-US" sz="2000" dirty="0"/>
              </a:p>
            </p:txBody>
          </p:sp>
          <p:grpSp>
            <p:nvGrpSpPr>
              <p:cNvPr id="21" name="Group 50"/>
              <p:cNvGrpSpPr/>
              <p:nvPr/>
            </p:nvGrpSpPr>
            <p:grpSpPr>
              <a:xfrm>
                <a:off x="4918774" y="6036110"/>
                <a:ext cx="253609" cy="535895"/>
                <a:chOff x="6299406" y="4857760"/>
                <a:chExt cx="253609" cy="535895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6299406" y="4857760"/>
                  <a:ext cx="230299" cy="2975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aseline="30000" dirty="0" smtClean="0">
                      <a:latin typeface="Arial" pitchFamily="34" charset="0"/>
                      <a:cs typeface="Arial" pitchFamily="34" charset="0"/>
                    </a:rPr>
                    <a:t>1</a:t>
                  </a:r>
                  <a:endParaRPr lang="en-US" sz="2000" baseline="30000" dirty="0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6322716" y="5096138"/>
                  <a:ext cx="230299" cy="2975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aseline="30000" dirty="0" smtClean="0"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en-US" sz="2000" baseline="30000" dirty="0"/>
                </a:p>
              </p:txBody>
            </p: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6334748" y="5035978"/>
                  <a:ext cx="214314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56"/>
              <p:cNvGrpSpPr/>
              <p:nvPr/>
            </p:nvGrpSpPr>
            <p:grpSpPr>
              <a:xfrm>
                <a:off x="4017084" y="6037618"/>
                <a:ext cx="253609" cy="535895"/>
                <a:chOff x="6386570" y="4857760"/>
                <a:chExt cx="253609" cy="535895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6386570" y="4857760"/>
                  <a:ext cx="230299" cy="2975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aseline="30000" dirty="0" smtClean="0"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en-US" sz="2000" baseline="30000" dirty="0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6409880" y="5096138"/>
                  <a:ext cx="230299" cy="2975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aseline="30000" dirty="0" smtClean="0">
                      <a:latin typeface="Arial" pitchFamily="34" charset="0"/>
                      <a:cs typeface="Arial" pitchFamily="34" charset="0"/>
                    </a:rPr>
                    <a:t>3</a:t>
                  </a:r>
                  <a:endParaRPr lang="en-US" sz="2000" baseline="30000" dirty="0"/>
                </a:p>
              </p:txBody>
            </p: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6421912" y="5035978"/>
                  <a:ext cx="214314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60"/>
              <p:cNvGrpSpPr/>
              <p:nvPr/>
            </p:nvGrpSpPr>
            <p:grpSpPr>
              <a:xfrm>
                <a:off x="5920356" y="6060928"/>
                <a:ext cx="253608" cy="535895"/>
                <a:chOff x="6206108" y="4857760"/>
                <a:chExt cx="253608" cy="535895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6206108" y="4857760"/>
                  <a:ext cx="230299" cy="2975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aseline="30000" dirty="0" smtClean="0"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en-US" sz="2000" baseline="30000" dirty="0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6229417" y="5096138"/>
                  <a:ext cx="230299" cy="2975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aseline="30000" dirty="0" smtClean="0">
                      <a:latin typeface="Arial" pitchFamily="34" charset="0"/>
                      <a:cs typeface="Arial" pitchFamily="34" charset="0"/>
                    </a:rPr>
                    <a:t>3</a:t>
                  </a:r>
                  <a:endParaRPr lang="en-US" sz="2000" baseline="30000" dirty="0"/>
                </a:p>
              </p:txBody>
            </p: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6241450" y="5035978"/>
                  <a:ext cx="214314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64"/>
              <p:cNvGrpSpPr/>
              <p:nvPr/>
            </p:nvGrpSpPr>
            <p:grpSpPr>
              <a:xfrm>
                <a:off x="5272274" y="6049650"/>
                <a:ext cx="253608" cy="535895"/>
                <a:chOff x="6283684" y="4857760"/>
                <a:chExt cx="253608" cy="535895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6283684" y="4857760"/>
                  <a:ext cx="230299" cy="2975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aseline="30000" dirty="0" smtClean="0">
                      <a:latin typeface="Arial" pitchFamily="34" charset="0"/>
                      <a:cs typeface="Arial" pitchFamily="34" charset="0"/>
                    </a:rPr>
                    <a:t>1</a:t>
                  </a:r>
                  <a:endParaRPr lang="en-US" sz="2000" baseline="30000" dirty="0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6306993" y="5096138"/>
                  <a:ext cx="230299" cy="2975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aseline="30000" dirty="0" smtClean="0"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en-US" sz="2000" baseline="30000" dirty="0"/>
                </a:p>
              </p:txBody>
            </p: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6319025" y="5035978"/>
                  <a:ext cx="214314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843961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Pengertian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Sukubanyak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57158" y="1484784"/>
            <a:ext cx="8572560" cy="5324535"/>
            <a:chOff x="357158" y="1357298"/>
            <a:chExt cx="8572560" cy="5324535"/>
          </a:xfrm>
        </p:grpSpPr>
        <p:sp>
          <p:nvSpPr>
            <p:cNvPr id="5" name="TextBox 4"/>
            <p:cNvSpPr txBox="1"/>
            <p:nvPr/>
          </p:nvSpPr>
          <p:spPr>
            <a:xfrm>
              <a:off x="357158" y="1357298"/>
              <a:ext cx="8572560" cy="5324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Sukubanyak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atau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polinom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dalam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variabel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berderajat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secara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umum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dapat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ditulis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sebgai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berikut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1200"/>
                </a:spcBef>
              </a:pPr>
              <a:endParaRPr lang="en-US" dirty="0" smtClean="0"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1200"/>
                </a:spcBef>
              </a:pPr>
              <a:endParaRPr lang="en-US" dirty="0"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1200"/>
                </a:spcBef>
              </a:pP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dengan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:</a:t>
              </a:r>
            </a:p>
            <a:p>
              <a:pPr defTabSz="444500">
                <a:spcBef>
                  <a:spcPts val="1200"/>
                </a:spcBef>
                <a:buFont typeface="Arial" pitchFamily="34" charset="0"/>
                <a:buChar char="•"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	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, 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a    , a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    , … , 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a  , a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a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adalah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bilangan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dengan</a:t>
              </a: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 defTabSz="444500">
                <a:spcBef>
                  <a:spcPts val="1200"/>
                </a:spcBef>
              </a:pP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	a  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 	0. 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  <a:sym typeface="Symbol"/>
                </a:rPr>
                <a:t>a  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  <a:sym typeface="Symbol"/>
                </a:rPr>
                <a:t>adalah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Symbol"/>
                </a:rPr>
                <a:t>koefesien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  <a:sym typeface="Symbol"/>
                </a:rPr>
                <a:t>dari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400" i="1" dirty="0" err="1" smtClean="0">
                  <a:latin typeface="Arial" pitchFamily="34" charset="0"/>
                  <a:cs typeface="Arial" pitchFamily="34" charset="0"/>
                  <a:sym typeface="Symbol"/>
                </a:rPr>
                <a:t>x</a:t>
              </a:r>
              <a:r>
                <a:rPr lang="en-US" sz="2400" i="1" baseline="30000" dirty="0" err="1" smtClean="0">
                  <a:latin typeface="Arial" pitchFamily="34" charset="0"/>
                  <a:cs typeface="Arial" pitchFamily="34" charset="0"/>
                  <a:sym typeface="Symbol"/>
                </a:rPr>
                <a:t>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, 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  <a:sym typeface="Symbol"/>
                </a:rPr>
                <a:t>a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     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  <a:sym typeface="Symbol"/>
                </a:rPr>
                <a:t>adalah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 	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  <a:sym typeface="Symbol"/>
                </a:rPr>
                <a:t>koefisien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400" i="1" dirty="0" err="1" smtClean="0">
                  <a:latin typeface="Arial" pitchFamily="34" charset="0"/>
                  <a:cs typeface="Arial" pitchFamily="34" charset="0"/>
                  <a:sym typeface="Symbol"/>
                </a:rPr>
                <a:t>x</a:t>
              </a:r>
              <a:r>
                <a:rPr lang="en-US" sz="2400" i="1" baseline="30000" dirty="0" err="1" smtClean="0">
                  <a:latin typeface="Arial" pitchFamily="34" charset="0"/>
                  <a:cs typeface="Arial" pitchFamily="34" charset="0"/>
                  <a:sym typeface="Symbol"/>
                </a:rPr>
                <a:t>n</a:t>
              </a:r>
              <a:r>
                <a:rPr lang="en-US" sz="2400" i="1" baseline="30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400" baseline="30000" dirty="0" smtClean="0">
                  <a:latin typeface="Arial" pitchFamily="34" charset="0"/>
                  <a:cs typeface="Arial" pitchFamily="34" charset="0"/>
                  <a:sym typeface="Symbol"/>
                </a:rPr>
                <a:t> 1</a:t>
              </a:r>
              <a:r>
                <a:rPr lang="en-US" sz="2400" i="1" baseline="30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, . . . ,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  <a:sym typeface="Symbol"/>
                </a:rPr>
                <a:t>demikian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  <a:sym typeface="Symbol"/>
                </a:rPr>
                <a:t>seterusnya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. 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  <a:sym typeface="Symbol"/>
                </a:rPr>
                <a:t>a  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  <a:sym typeface="Symbol"/>
                </a:rPr>
                <a:t>disebut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  <a:sym typeface="Symbol"/>
                </a:rPr>
                <a:t>suku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 	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Symbol"/>
                </a:rPr>
                <a:t>tetap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Symbol"/>
                </a:rPr>
                <a:t> (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Symbol"/>
                </a:rPr>
                <a:t>konstanta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Symbol"/>
                </a:rPr>
                <a:t>).</a:t>
              </a:r>
              <a:endPara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endParaRPr>
            </a:p>
            <a:p>
              <a:pPr lvl="1" indent="-457200" defTabSz="444500">
                <a:spcBef>
                  <a:spcPts val="1200"/>
                </a:spcBef>
                <a:buFont typeface="Arial" pitchFamily="34" charset="0"/>
                <a:buChar char="•"/>
              </a:pPr>
              <a:r>
                <a:rPr lang="en-US" sz="2400" i="1" dirty="0" smtClean="0">
                  <a:latin typeface="Arial" pitchFamily="34" charset="0"/>
                  <a:cs typeface="Arial" pitchFamily="34" charset="0"/>
                  <a:sym typeface="Symbol"/>
                </a:rPr>
                <a:t>n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  <a:sym typeface="Symbol"/>
                </a:rPr>
                <a:t>adalah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  <a:sym typeface="Symbol"/>
                </a:rPr>
                <a:t>bilangan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  <a:sym typeface="Symbol"/>
                </a:rPr>
                <a:t>cacah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 yang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  <a:sym typeface="Symbol"/>
                </a:rPr>
                <a:t>menyatakan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  <a:sym typeface="Symbol"/>
                </a:rPr>
                <a:t>derajat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  <a:sym typeface="Symbol"/>
                </a:rPr>
                <a:t>sukubanyak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.</a:t>
              </a:r>
            </a:p>
            <a:p>
              <a:pPr lvl="1" indent="-457200" defTabSz="444500">
                <a:spcBef>
                  <a:spcPts val="1200"/>
                </a:spcBef>
              </a:pPr>
              <a:endParaRPr lang="en-US" i="1" dirty="0" smtClean="0">
                <a:latin typeface="Arial" pitchFamily="34" charset="0"/>
                <a:cs typeface="Arial" pitchFamily="34" charset="0"/>
                <a:sym typeface="Symbol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57620" y="3453895"/>
              <a:ext cx="2696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300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baseline="30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039987" y="3425049"/>
              <a:ext cx="57150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baseline="30000" dirty="0" smtClean="0">
                  <a:latin typeface="Arial" pitchFamily="34" charset="0"/>
                  <a:cs typeface="Arial" pitchFamily="34" charset="0"/>
                  <a:sym typeface="Symbol"/>
                </a:rPr>
                <a:t>n</a:t>
              </a:r>
              <a:r>
                <a:rPr lang="en-US" baseline="30000" dirty="0" smtClean="0">
                  <a:latin typeface="Arial" pitchFamily="34" charset="0"/>
                  <a:cs typeface="Arial" pitchFamily="34" charset="0"/>
                  <a:sym typeface="Symbol"/>
                </a:rPr>
                <a:t>  2 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52515" y="3425049"/>
              <a:ext cx="2857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baseline="30000" dirty="0" smtClean="0">
                  <a:latin typeface="Arial" pitchFamily="34" charset="0"/>
                  <a:cs typeface="Arial" pitchFamily="34" charset="0"/>
                  <a:sym typeface="Symbol"/>
                </a:rPr>
                <a:t>n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57290" y="3425049"/>
              <a:ext cx="5000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baseline="30000" dirty="0" smtClean="0">
                  <a:latin typeface="Arial" pitchFamily="34" charset="0"/>
                  <a:cs typeface="Arial" pitchFamily="34" charset="0"/>
                  <a:sym typeface="Symbol"/>
                </a:rPr>
                <a:t>n</a:t>
              </a:r>
              <a:r>
                <a:rPr lang="en-US" baseline="30000" dirty="0" smtClean="0">
                  <a:latin typeface="Arial" pitchFamily="34" charset="0"/>
                  <a:cs typeface="Arial" pitchFamily="34" charset="0"/>
                  <a:sym typeface="Symbol"/>
                </a:rPr>
                <a:t> 1 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02495" y="3453895"/>
              <a:ext cx="2696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30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en-US" baseline="300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78093" y="3453895"/>
              <a:ext cx="2696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30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baseline="300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14546" y="3937257"/>
              <a:ext cx="2857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baseline="30000" dirty="0" smtClean="0">
                  <a:latin typeface="Arial" pitchFamily="34" charset="0"/>
                  <a:cs typeface="Arial" pitchFamily="34" charset="0"/>
                  <a:sym typeface="Symbol"/>
                </a:rPr>
                <a:t>n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72804" y="3925115"/>
              <a:ext cx="2857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baseline="30000" dirty="0" smtClean="0">
                  <a:latin typeface="Arial" pitchFamily="34" charset="0"/>
                  <a:cs typeface="Arial" pitchFamily="34" charset="0"/>
                  <a:sym typeface="Symbol"/>
                </a:rPr>
                <a:t>n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43636" y="3937257"/>
              <a:ext cx="57150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baseline="30000" dirty="0" smtClean="0">
                  <a:latin typeface="Arial" pitchFamily="34" charset="0"/>
                  <a:cs typeface="Arial" pitchFamily="34" charset="0"/>
                  <a:sym typeface="Symbol"/>
                </a:rPr>
                <a:t>n</a:t>
              </a:r>
              <a:r>
                <a:rPr lang="en-US" baseline="30000" dirty="0" smtClean="0">
                  <a:latin typeface="Arial" pitchFamily="34" charset="0"/>
                  <a:cs typeface="Arial" pitchFamily="34" charset="0"/>
                  <a:sym typeface="Symbol"/>
                </a:rPr>
                <a:t>  1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731266" y="4365885"/>
              <a:ext cx="2696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30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en-US" baseline="300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846714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roup 163"/>
          <p:cNvGrpSpPr/>
          <p:nvPr/>
        </p:nvGrpSpPr>
        <p:grpSpPr>
          <a:xfrm>
            <a:off x="628694" y="324545"/>
            <a:ext cx="7729520" cy="6390603"/>
            <a:chOff x="628694" y="324545"/>
            <a:chExt cx="7729520" cy="6390603"/>
          </a:xfrm>
        </p:grpSpPr>
        <p:grpSp>
          <p:nvGrpSpPr>
            <p:cNvPr id="15" name="Group 14"/>
            <p:cNvGrpSpPr/>
            <p:nvPr/>
          </p:nvGrpSpPr>
          <p:grpSpPr>
            <a:xfrm>
              <a:off x="628694" y="324545"/>
              <a:ext cx="3031599" cy="551473"/>
              <a:chOff x="571472" y="2143116"/>
              <a:chExt cx="3031599" cy="551473"/>
            </a:xfrm>
          </p:grpSpPr>
          <p:grpSp>
            <p:nvGrpSpPr>
              <p:cNvPr id="4" name="Group 51"/>
              <p:cNvGrpSpPr/>
              <p:nvPr/>
            </p:nvGrpSpPr>
            <p:grpSpPr>
              <a:xfrm>
                <a:off x="3000364" y="2179212"/>
                <a:ext cx="292936" cy="515377"/>
                <a:chOff x="6715140" y="4857760"/>
                <a:chExt cx="292936" cy="515377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6715140" y="4857760"/>
                  <a:ext cx="269626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i="1" baseline="30000" dirty="0" smtClean="0">
                      <a:latin typeface="Arial" pitchFamily="34" charset="0"/>
                      <a:cs typeface="Arial" pitchFamily="34" charset="0"/>
                    </a:rPr>
                    <a:t>c</a:t>
                  </a:r>
                  <a:endParaRPr lang="en-US" i="1" baseline="30000" dirty="0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6738450" y="5096138"/>
                  <a:ext cx="269626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i="1" baseline="30000" dirty="0" smtClean="0">
                      <a:latin typeface="Arial" pitchFamily="34" charset="0"/>
                      <a:cs typeface="Arial" pitchFamily="34" charset="0"/>
                    </a:rPr>
                    <a:t>d</a:t>
                  </a:r>
                  <a:endParaRPr lang="en-US" i="1" baseline="30000" dirty="0"/>
                </a:p>
              </p:txBody>
            </p:sp>
            <p:cxnSp>
              <p:nvCxnSpPr>
                <p:cNvPr id="7" name="Straight Connector 6"/>
                <p:cNvCxnSpPr/>
                <p:nvPr/>
              </p:nvCxnSpPr>
              <p:spPr>
                <a:xfrm>
                  <a:off x="6750482" y="5035978"/>
                  <a:ext cx="214314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Rectangle 13"/>
              <p:cNvSpPr/>
              <p:nvPr/>
            </p:nvSpPr>
            <p:spPr>
              <a:xfrm>
                <a:off x="571472" y="2143116"/>
                <a:ext cx="30315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Menghitung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nilai-nilai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 f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(      ).</a:t>
                </a:r>
                <a:endParaRPr lang="en-US" dirty="0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1959690" y="863723"/>
              <a:ext cx="592935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latin typeface="Times" pitchFamily="18" charset="0"/>
                  <a:cs typeface="Arial" pitchFamily="34" charset="0"/>
                </a:rPr>
                <a:t>f</a:t>
              </a:r>
              <a:r>
                <a:rPr lang="en-US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dirty="0" smtClean="0">
                  <a:latin typeface="Times" pitchFamily="18" charset="0"/>
                  <a:cs typeface="Arial" pitchFamily="34" charset="0"/>
                  <a:sym typeface="Symbol"/>
                </a:rPr>
                <a:t>3</a:t>
              </a:r>
              <a:r>
                <a:rPr lang="en-US" dirty="0" smtClean="0">
                  <a:latin typeface="Times" pitchFamily="18" charset="0"/>
                  <a:cs typeface="Arial" pitchFamily="34" charset="0"/>
                </a:rPr>
                <a:t>) = 2(</a:t>
              </a:r>
              <a:r>
                <a:rPr lang="en-US" dirty="0" smtClean="0">
                  <a:latin typeface="Times" pitchFamily="18" charset="0"/>
                  <a:cs typeface="Arial" pitchFamily="34" charset="0"/>
                  <a:sym typeface="Symbol"/>
                </a:rPr>
                <a:t>3)</a:t>
              </a:r>
              <a:r>
                <a:rPr lang="en-US" baseline="30000" dirty="0" smtClean="0">
                  <a:latin typeface="Times" pitchFamily="18" charset="0"/>
                  <a:cs typeface="Arial" pitchFamily="34" charset="0"/>
                </a:rPr>
                <a:t>3  </a:t>
              </a:r>
              <a:r>
                <a:rPr lang="en-US" dirty="0" smtClean="0">
                  <a:latin typeface="Times" pitchFamily="18" charset="0"/>
                  <a:cs typeface="Arial" pitchFamily="34" charset="0"/>
                  <a:sym typeface="Symbol"/>
                </a:rPr>
                <a:t>+ </a:t>
              </a:r>
              <a:r>
                <a:rPr lang="en-US" dirty="0" smtClean="0">
                  <a:latin typeface="Times" pitchFamily="18" charset="0"/>
                  <a:cs typeface="Arial" pitchFamily="34" charset="0"/>
                </a:rPr>
                <a:t>5(</a:t>
              </a:r>
              <a:r>
                <a:rPr lang="en-US" dirty="0" smtClean="0">
                  <a:latin typeface="Times" pitchFamily="18" charset="0"/>
                  <a:cs typeface="Arial" pitchFamily="34" charset="0"/>
                  <a:sym typeface="Symbol"/>
                </a:rPr>
                <a:t>3)</a:t>
              </a:r>
              <a:r>
                <a:rPr lang="en-US" baseline="30000" dirty="0" smtClean="0">
                  <a:latin typeface="Times" pitchFamily="18" charset="0"/>
                  <a:cs typeface="Arial" pitchFamily="34" charset="0"/>
                  <a:sym typeface="Symbol"/>
                </a:rPr>
                <a:t>2</a:t>
              </a:r>
              <a:r>
                <a:rPr lang="en-US" i="1" dirty="0" smtClean="0">
                  <a:latin typeface="Times" pitchFamily="18" charset="0"/>
                  <a:cs typeface="Arial" pitchFamily="34" charset="0"/>
                  <a:sym typeface="Symbol"/>
                </a:rPr>
                <a:t> </a:t>
              </a:r>
              <a:r>
                <a:rPr lang="en-US" dirty="0" smtClean="0">
                  <a:latin typeface="Times" pitchFamily="18" charset="0"/>
                  <a:cs typeface="Arial" pitchFamily="34" charset="0"/>
                  <a:sym typeface="Symbol"/>
                </a:rPr>
                <a:t></a:t>
              </a:r>
              <a:r>
                <a:rPr lang="en-US" dirty="0" smtClean="0">
                  <a:latin typeface="Times" pitchFamily="18" charset="0"/>
                  <a:cs typeface="Arial" pitchFamily="34" charset="0"/>
                </a:rPr>
                <a:t> 4(</a:t>
              </a:r>
              <a:r>
                <a:rPr lang="en-US" dirty="0" smtClean="0">
                  <a:latin typeface="Times" pitchFamily="18" charset="0"/>
                  <a:cs typeface="Arial" pitchFamily="34" charset="0"/>
                  <a:sym typeface="Symbol"/>
                </a:rPr>
                <a:t>3)  3 = 54 + 45 + 12  3 = 0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00264" y="4291993"/>
              <a:ext cx="50006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latin typeface="Times" pitchFamily="18" charset="0"/>
                  <a:cs typeface="Arial" pitchFamily="34" charset="0"/>
                </a:rPr>
                <a:t>f</a:t>
              </a:r>
              <a:r>
                <a:rPr lang="en-US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dirty="0" smtClean="0">
                  <a:latin typeface="Times" pitchFamily="18" charset="0"/>
                  <a:cs typeface="Arial" pitchFamily="34" charset="0"/>
                  <a:sym typeface="Symbol"/>
                </a:rPr>
                <a:t>1</a:t>
              </a:r>
              <a:r>
                <a:rPr lang="en-US" dirty="0" smtClean="0">
                  <a:latin typeface="Times" pitchFamily="18" charset="0"/>
                  <a:cs typeface="Arial" pitchFamily="34" charset="0"/>
                </a:rPr>
                <a:t>) = 2(</a:t>
              </a:r>
              <a:r>
                <a:rPr lang="en-US" dirty="0" smtClean="0">
                  <a:latin typeface="Times" pitchFamily="18" charset="0"/>
                  <a:cs typeface="Arial" pitchFamily="34" charset="0"/>
                  <a:sym typeface="Symbol"/>
                </a:rPr>
                <a:t>1)</a:t>
              </a:r>
              <a:r>
                <a:rPr lang="en-US" baseline="30000" dirty="0" smtClean="0">
                  <a:latin typeface="Times" pitchFamily="18" charset="0"/>
                  <a:cs typeface="Arial" pitchFamily="34" charset="0"/>
                </a:rPr>
                <a:t>3  </a:t>
              </a:r>
              <a:r>
                <a:rPr lang="en-US" dirty="0" smtClean="0">
                  <a:latin typeface="Times" pitchFamily="18" charset="0"/>
                  <a:cs typeface="Arial" pitchFamily="34" charset="0"/>
                  <a:sym typeface="Symbol"/>
                </a:rPr>
                <a:t>+ </a:t>
              </a:r>
              <a:r>
                <a:rPr lang="en-US" dirty="0" smtClean="0">
                  <a:latin typeface="Times" pitchFamily="18" charset="0"/>
                  <a:cs typeface="Arial" pitchFamily="34" charset="0"/>
                </a:rPr>
                <a:t>5(</a:t>
              </a:r>
              <a:r>
                <a:rPr lang="en-US" dirty="0" smtClean="0">
                  <a:latin typeface="Times" pitchFamily="18" charset="0"/>
                  <a:cs typeface="Arial" pitchFamily="34" charset="0"/>
                  <a:sym typeface="Symbol"/>
                </a:rPr>
                <a:t>1)</a:t>
              </a:r>
              <a:r>
                <a:rPr lang="en-US" baseline="30000" dirty="0" smtClean="0">
                  <a:latin typeface="Times" pitchFamily="18" charset="0"/>
                  <a:cs typeface="Arial" pitchFamily="34" charset="0"/>
                  <a:sym typeface="Symbol"/>
                </a:rPr>
                <a:t>2</a:t>
              </a:r>
              <a:r>
                <a:rPr lang="en-US" i="1" dirty="0" smtClean="0">
                  <a:latin typeface="Times" pitchFamily="18" charset="0"/>
                  <a:cs typeface="Arial" pitchFamily="34" charset="0"/>
                  <a:sym typeface="Symbol"/>
                </a:rPr>
                <a:t> </a:t>
              </a:r>
              <a:r>
                <a:rPr lang="en-US" dirty="0" smtClean="0">
                  <a:latin typeface="Times" pitchFamily="18" charset="0"/>
                  <a:cs typeface="Arial" pitchFamily="34" charset="0"/>
                  <a:sym typeface="Symbol"/>
                </a:rPr>
                <a:t></a:t>
              </a:r>
              <a:r>
                <a:rPr lang="en-US" dirty="0" smtClean="0">
                  <a:latin typeface="Times" pitchFamily="18" charset="0"/>
                  <a:cs typeface="Arial" pitchFamily="34" charset="0"/>
                </a:rPr>
                <a:t> 4(</a:t>
              </a:r>
              <a:r>
                <a:rPr lang="en-US" dirty="0" smtClean="0">
                  <a:latin typeface="Times" pitchFamily="18" charset="0"/>
                  <a:cs typeface="Arial" pitchFamily="34" charset="0"/>
                  <a:sym typeface="Symbol"/>
                </a:rPr>
                <a:t>1)  3 = 2+ 5  4  3 = 0</a:t>
              </a:r>
              <a:endParaRPr lang="en-US" dirty="0"/>
            </a:p>
          </p:txBody>
        </p:sp>
        <p:grpSp>
          <p:nvGrpSpPr>
            <p:cNvPr id="169" name="Group 168"/>
            <p:cNvGrpSpPr/>
            <p:nvPr/>
          </p:nvGrpSpPr>
          <p:grpSpPr>
            <a:xfrm>
              <a:off x="1951428" y="1863101"/>
              <a:ext cx="6406786" cy="537933"/>
              <a:chOff x="500034" y="2229602"/>
              <a:chExt cx="6406786" cy="537933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500034" y="2229602"/>
                <a:ext cx="628654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f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(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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     ) = 2(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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     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)</a:t>
                </a:r>
                <a:r>
                  <a:rPr lang="en-US" baseline="30000" dirty="0" smtClean="0">
                    <a:latin typeface="Times" pitchFamily="18" charset="0"/>
                    <a:cs typeface="Arial" pitchFamily="34" charset="0"/>
                  </a:rPr>
                  <a:t>3  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+ 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5(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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    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)</a:t>
                </a:r>
                <a:r>
                  <a:rPr lang="en-US" baseline="30000" dirty="0" smtClean="0">
                    <a:latin typeface="Times" pitchFamily="18" charset="0"/>
                    <a:cs typeface="Arial" pitchFamily="34" charset="0"/>
                    <a:sym typeface="Symbol"/>
                  </a:rPr>
                  <a:t>2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  <a:sym typeface="Symbol"/>
                  </a:rPr>
                  <a:t> 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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 4(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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     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)  3 =      +     +       3 = 7</a:t>
                </a:r>
                <a:endParaRPr lang="en-US" dirty="0"/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846700" y="2277730"/>
                <a:ext cx="296952" cy="489805"/>
                <a:chOff x="2357422" y="2857496"/>
                <a:chExt cx="296952" cy="489805"/>
              </a:xfrm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2357422" y="2857496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2</a:t>
                  </a:r>
                  <a:endParaRPr lang="en-US" baseline="30000" dirty="0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2392764" y="3070302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3</a:t>
                  </a:r>
                  <a:endParaRPr lang="en-US" baseline="30000" dirty="0"/>
                </a:p>
              </p:txBody>
            </p: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2404796" y="3011650"/>
                  <a:ext cx="214314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Group 61"/>
              <p:cNvGrpSpPr/>
              <p:nvPr/>
            </p:nvGrpSpPr>
            <p:grpSpPr>
              <a:xfrm>
                <a:off x="1776902" y="2277730"/>
                <a:ext cx="296952" cy="489805"/>
                <a:chOff x="2357422" y="2857496"/>
                <a:chExt cx="296952" cy="489805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2357422" y="2857496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2</a:t>
                  </a:r>
                  <a:endParaRPr lang="en-US" baseline="30000" dirty="0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2392764" y="3070302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3</a:t>
                  </a:r>
                  <a:endParaRPr lang="en-US" baseline="30000" dirty="0"/>
                </a:p>
              </p:txBody>
            </p: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2404796" y="3011650"/>
                  <a:ext cx="214314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65"/>
              <p:cNvGrpSpPr/>
              <p:nvPr/>
            </p:nvGrpSpPr>
            <p:grpSpPr>
              <a:xfrm>
                <a:off x="2765756" y="2276976"/>
                <a:ext cx="296952" cy="489805"/>
                <a:chOff x="2357422" y="2857496"/>
                <a:chExt cx="296952" cy="489805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2357422" y="2857496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2</a:t>
                  </a:r>
                  <a:endParaRPr lang="en-US" baseline="30000" dirty="0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2392764" y="3070302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3</a:t>
                  </a:r>
                  <a:endParaRPr lang="en-US" baseline="30000" dirty="0"/>
                </a:p>
              </p:txBody>
            </p: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2404796" y="3011650"/>
                  <a:ext cx="214314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oup 69"/>
              <p:cNvGrpSpPr/>
              <p:nvPr/>
            </p:nvGrpSpPr>
            <p:grpSpPr>
              <a:xfrm>
                <a:off x="3718514" y="2276976"/>
                <a:ext cx="296952" cy="489805"/>
                <a:chOff x="2357422" y="2857496"/>
                <a:chExt cx="296952" cy="489805"/>
              </a:xfrm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2357422" y="2857496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2</a:t>
                  </a:r>
                  <a:endParaRPr lang="en-US" baseline="30000" dirty="0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2392764" y="3070302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3</a:t>
                  </a:r>
                  <a:endParaRPr lang="en-US" baseline="30000" dirty="0"/>
                </a:p>
              </p:txBody>
            </p: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2404796" y="3011650"/>
                  <a:ext cx="214314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oup 73"/>
              <p:cNvGrpSpPr/>
              <p:nvPr/>
            </p:nvGrpSpPr>
            <p:grpSpPr>
              <a:xfrm>
                <a:off x="4630652" y="2289008"/>
                <a:ext cx="386682" cy="465741"/>
                <a:chOff x="6429388" y="3071810"/>
                <a:chExt cx="386682" cy="465741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6429388" y="3071810"/>
                  <a:ext cx="338554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27</a:t>
                  </a:r>
                  <a:endParaRPr lang="en-US" baseline="30000" dirty="0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6477516" y="3260552"/>
                  <a:ext cx="338554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4</a:t>
                  </a:r>
                  <a:endParaRPr lang="en-US" baseline="30000" dirty="0"/>
                </a:p>
              </p:txBody>
            </p: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6500826" y="3214686"/>
                  <a:ext cx="214314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" name="Group 77"/>
              <p:cNvGrpSpPr/>
              <p:nvPr/>
            </p:nvGrpSpPr>
            <p:grpSpPr>
              <a:xfrm>
                <a:off x="5181108" y="2289008"/>
                <a:ext cx="386682" cy="465741"/>
                <a:chOff x="6429388" y="3071810"/>
                <a:chExt cx="386682" cy="465741"/>
              </a:xfrm>
            </p:grpSpPr>
            <p:sp>
              <p:nvSpPr>
                <p:cNvPr id="79" name="Rectangle 78"/>
                <p:cNvSpPr/>
                <p:nvPr/>
              </p:nvSpPr>
              <p:spPr>
                <a:xfrm>
                  <a:off x="6429388" y="3071810"/>
                  <a:ext cx="338554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45</a:t>
                  </a:r>
                  <a:endParaRPr lang="en-US" baseline="30000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6477516" y="3260552"/>
                  <a:ext cx="338554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4</a:t>
                  </a:r>
                  <a:endParaRPr lang="en-US" baseline="30000" dirty="0"/>
                </a:p>
              </p:txBody>
            </p: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6500826" y="3214686"/>
                  <a:ext cx="214314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" name="Group 81"/>
              <p:cNvGrpSpPr/>
              <p:nvPr/>
            </p:nvGrpSpPr>
            <p:grpSpPr>
              <a:xfrm>
                <a:off x="5633800" y="2289008"/>
                <a:ext cx="386682" cy="465741"/>
                <a:chOff x="6429388" y="3071810"/>
                <a:chExt cx="386682" cy="465741"/>
              </a:xfrm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6429388" y="3071810"/>
                  <a:ext cx="338554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12</a:t>
                  </a:r>
                  <a:endParaRPr lang="en-US" baseline="30000" dirty="0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6477516" y="3260552"/>
                  <a:ext cx="338554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2</a:t>
                  </a:r>
                  <a:endParaRPr lang="en-US" baseline="30000" dirty="0"/>
                </a:p>
              </p:txBody>
            </p: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6500826" y="3214686"/>
                  <a:ext cx="214314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6" name="Group 85"/>
              <p:cNvGrpSpPr/>
              <p:nvPr/>
            </p:nvGrpSpPr>
            <p:grpSpPr>
              <a:xfrm>
                <a:off x="6609868" y="2266452"/>
                <a:ext cx="296952" cy="489805"/>
                <a:chOff x="2357422" y="2857496"/>
                <a:chExt cx="296952" cy="489805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2357422" y="2857496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1</a:t>
                  </a:r>
                  <a:endParaRPr lang="en-US" baseline="30000" dirty="0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2392764" y="3070302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2</a:t>
                  </a:r>
                  <a:endParaRPr lang="en-US" baseline="30000" dirty="0"/>
                </a:p>
              </p:txBody>
            </p: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2404796" y="3011650"/>
                  <a:ext cx="214314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0" name="Group 169"/>
            <p:cNvGrpSpPr/>
            <p:nvPr/>
          </p:nvGrpSpPr>
          <p:grpSpPr>
            <a:xfrm>
              <a:off x="1914578" y="3042205"/>
              <a:ext cx="6286544" cy="537933"/>
              <a:chOff x="500034" y="3012404"/>
              <a:chExt cx="6286544" cy="537933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00034" y="3012404"/>
                <a:ext cx="628654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f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(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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     ) = 2(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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     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)</a:t>
                </a:r>
                <a:r>
                  <a:rPr lang="en-US" baseline="30000" dirty="0" smtClean="0">
                    <a:latin typeface="Times" pitchFamily="18" charset="0"/>
                    <a:cs typeface="Arial" pitchFamily="34" charset="0"/>
                  </a:rPr>
                  <a:t>3  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+ 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5(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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    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)</a:t>
                </a:r>
                <a:r>
                  <a:rPr lang="en-US" baseline="30000" dirty="0" smtClean="0">
                    <a:latin typeface="Times" pitchFamily="18" charset="0"/>
                    <a:cs typeface="Arial" pitchFamily="34" charset="0"/>
                    <a:sym typeface="Symbol"/>
                  </a:rPr>
                  <a:t>2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  <a:sym typeface="Symbol"/>
                  </a:rPr>
                  <a:t> 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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 4(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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     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)  3 =       +     + 2   3 = 0</a:t>
                </a:r>
                <a:endParaRPr lang="en-US" dirty="0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846700" y="3060532"/>
                <a:ext cx="296952" cy="489805"/>
                <a:chOff x="2357422" y="2857496"/>
                <a:chExt cx="296952" cy="489805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357422" y="2857496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1</a:t>
                  </a:r>
                  <a:endParaRPr lang="en-US" baseline="30000" dirty="0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2392764" y="3070302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2</a:t>
                  </a:r>
                  <a:endParaRPr lang="en-US" baseline="30000" dirty="0"/>
                </a:p>
              </p:txBody>
            </p: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404796" y="3011650"/>
                  <a:ext cx="214314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/>
              <p:cNvGrpSpPr/>
              <p:nvPr/>
            </p:nvGrpSpPr>
            <p:grpSpPr>
              <a:xfrm>
                <a:off x="1776902" y="3060532"/>
                <a:ext cx="296952" cy="489805"/>
                <a:chOff x="2357422" y="2857496"/>
                <a:chExt cx="296952" cy="489805"/>
              </a:xfrm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2357422" y="2857496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1</a:t>
                  </a:r>
                  <a:endParaRPr lang="en-US" baseline="30000" dirty="0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2392764" y="3070302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2</a:t>
                  </a:r>
                  <a:endParaRPr lang="en-US" baseline="30000" dirty="0"/>
                </a:p>
              </p:txBody>
            </p: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2404796" y="3011650"/>
                  <a:ext cx="214314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" name="Group 98"/>
              <p:cNvGrpSpPr/>
              <p:nvPr/>
            </p:nvGrpSpPr>
            <p:grpSpPr>
              <a:xfrm>
                <a:off x="2765756" y="3059778"/>
                <a:ext cx="296952" cy="489805"/>
                <a:chOff x="2357422" y="2857496"/>
                <a:chExt cx="296952" cy="489805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2357422" y="2857496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1</a:t>
                  </a:r>
                  <a:endParaRPr lang="en-US" baseline="30000" dirty="0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2392764" y="3070302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2</a:t>
                  </a:r>
                  <a:endParaRPr lang="en-US" baseline="30000" dirty="0"/>
                </a:p>
              </p:txBody>
            </p: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2404796" y="3011650"/>
                  <a:ext cx="214314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" name="Group 102"/>
              <p:cNvGrpSpPr/>
              <p:nvPr/>
            </p:nvGrpSpPr>
            <p:grpSpPr>
              <a:xfrm>
                <a:off x="3718514" y="3059778"/>
                <a:ext cx="296952" cy="489805"/>
                <a:chOff x="2357422" y="2857496"/>
                <a:chExt cx="296952" cy="489805"/>
              </a:xfrm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2357422" y="2857496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1</a:t>
                  </a:r>
                  <a:endParaRPr lang="en-US" baseline="30000" dirty="0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2392764" y="3070302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2</a:t>
                  </a:r>
                  <a:endParaRPr lang="en-US" baseline="30000" dirty="0"/>
                </a:p>
              </p:txBody>
            </p: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2404796" y="3011650"/>
                  <a:ext cx="214314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/>
              <p:cNvGrpSpPr/>
              <p:nvPr/>
            </p:nvGrpSpPr>
            <p:grpSpPr>
              <a:xfrm>
                <a:off x="4786314" y="3060532"/>
                <a:ext cx="296952" cy="489805"/>
                <a:chOff x="2357422" y="2857496"/>
                <a:chExt cx="296952" cy="489805"/>
              </a:xfrm>
            </p:grpSpPr>
            <p:sp>
              <p:nvSpPr>
                <p:cNvPr id="128" name="Rectangle 127"/>
                <p:cNvSpPr/>
                <p:nvPr/>
              </p:nvSpPr>
              <p:spPr>
                <a:xfrm>
                  <a:off x="2357422" y="2857496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1</a:t>
                  </a:r>
                  <a:endParaRPr lang="en-US" baseline="30000" dirty="0"/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2392764" y="3070302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4</a:t>
                  </a:r>
                  <a:endParaRPr lang="en-US" baseline="30000" dirty="0"/>
                </a:p>
              </p:txBody>
            </p: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2404796" y="3011650"/>
                  <a:ext cx="214314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Group 130"/>
              <p:cNvGrpSpPr/>
              <p:nvPr/>
            </p:nvGrpSpPr>
            <p:grpSpPr>
              <a:xfrm>
                <a:off x="5263070" y="3060532"/>
                <a:ext cx="296952" cy="489805"/>
                <a:chOff x="2357422" y="2857496"/>
                <a:chExt cx="296952" cy="489805"/>
              </a:xfrm>
            </p:grpSpPr>
            <p:sp>
              <p:nvSpPr>
                <p:cNvPr id="132" name="Rectangle 131"/>
                <p:cNvSpPr/>
                <p:nvPr/>
              </p:nvSpPr>
              <p:spPr>
                <a:xfrm>
                  <a:off x="2357422" y="2857496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5</a:t>
                  </a:r>
                  <a:endParaRPr lang="en-US" baseline="30000" dirty="0"/>
                </a:p>
              </p:txBody>
            </p:sp>
            <p:sp>
              <p:nvSpPr>
                <p:cNvPr id="133" name="Rectangle 132"/>
                <p:cNvSpPr/>
                <p:nvPr/>
              </p:nvSpPr>
              <p:spPr>
                <a:xfrm>
                  <a:off x="2392764" y="3070302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4</a:t>
                  </a:r>
                  <a:endParaRPr lang="en-US" baseline="30000" dirty="0"/>
                </a:p>
              </p:txBody>
            </p: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2404796" y="3011650"/>
                  <a:ext cx="214314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8" name="Group 167"/>
            <p:cNvGrpSpPr/>
            <p:nvPr/>
          </p:nvGrpSpPr>
          <p:grpSpPr>
            <a:xfrm>
              <a:off x="717897" y="838151"/>
              <a:ext cx="851895" cy="549965"/>
              <a:chOff x="5786446" y="297006"/>
              <a:chExt cx="851895" cy="549965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5786446" y="321070"/>
                <a:ext cx="296952" cy="525901"/>
                <a:chOff x="2357422" y="2821400"/>
                <a:chExt cx="296952" cy="525901"/>
              </a:xfrm>
            </p:grpSpPr>
            <p:sp>
              <p:nvSpPr>
                <p:cNvPr id="136" name="Rectangle 135"/>
                <p:cNvSpPr/>
                <p:nvPr/>
              </p:nvSpPr>
              <p:spPr>
                <a:xfrm>
                  <a:off x="2357422" y="2821400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i="1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c</a:t>
                  </a:r>
                  <a:endParaRPr lang="en-US" i="1" baseline="30000" dirty="0"/>
                </a:p>
              </p:txBody>
            </p:sp>
            <p:sp>
              <p:nvSpPr>
                <p:cNvPr id="137" name="Rectangle 136"/>
                <p:cNvSpPr/>
                <p:nvPr/>
              </p:nvSpPr>
              <p:spPr>
                <a:xfrm>
                  <a:off x="2392764" y="3070302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i="1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d</a:t>
                  </a:r>
                  <a:endParaRPr lang="en-US" i="1" baseline="30000" dirty="0"/>
                </a:p>
              </p:txBody>
            </p: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2404796" y="3011650"/>
                  <a:ext cx="214314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9" name="Rectangle 138"/>
              <p:cNvSpPr/>
              <p:nvPr/>
            </p:nvSpPr>
            <p:spPr>
              <a:xfrm>
                <a:off x="6024070" y="297006"/>
                <a:ext cx="6142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= 3</a:t>
                </a:r>
                <a:endParaRPr lang="en-US" dirty="0"/>
              </a:p>
            </p:txBody>
          </p:sp>
        </p:grpSp>
        <p:sp>
          <p:nvSpPr>
            <p:cNvPr id="140" name="Rectangle 139"/>
            <p:cNvSpPr/>
            <p:nvPr/>
          </p:nvSpPr>
          <p:spPr>
            <a:xfrm>
              <a:off x="717897" y="1308875"/>
              <a:ext cx="45768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" pitchFamily="18" charset="0"/>
                  <a:cs typeface="Arial" pitchFamily="34" charset="0"/>
                </a:rPr>
                <a:t>f</a:t>
              </a:r>
              <a:r>
                <a:rPr lang="en-US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dirty="0" smtClean="0">
                  <a:latin typeface="Times" pitchFamily="18" charset="0"/>
                  <a:cs typeface="Arial" pitchFamily="34" charset="0"/>
                  <a:sym typeface="Symbol"/>
                </a:rPr>
                <a:t>3</a:t>
              </a:r>
              <a:r>
                <a:rPr lang="en-US" dirty="0" smtClean="0">
                  <a:latin typeface="Times" pitchFamily="18" charset="0"/>
                  <a:cs typeface="Arial" pitchFamily="34" charset="0"/>
                </a:rPr>
                <a:t>) = 0,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maka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smtClean="0">
                  <a:latin typeface="Times" pitchFamily="18" charset="0"/>
                  <a:cs typeface="Arial" pitchFamily="34" charset="0"/>
                  <a:sym typeface="Symbol"/>
                </a:rPr>
                <a:t>3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adalah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akar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dari</a:t>
              </a:r>
              <a:r>
                <a:rPr lang="en-US" i="1" dirty="0" smtClean="0">
                  <a:latin typeface="Times" pitchFamily="18" charset="0"/>
                  <a:cs typeface="Arial" pitchFamily="34" charset="0"/>
                </a:rPr>
                <a:t> f</a:t>
              </a:r>
              <a:r>
                <a:rPr lang="en-US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dirty="0" smtClean="0">
                  <a:latin typeface="Times" pitchFamily="18" charset="0"/>
                  <a:cs typeface="Arial" pitchFamily="34" charset="0"/>
                </a:rPr>
                <a:t>) = 0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smtClean="0">
                  <a:latin typeface="Times" pitchFamily="18" charset="0"/>
                  <a:cs typeface="Arial" pitchFamily="34" charset="0"/>
                </a:rPr>
                <a:t> </a:t>
              </a:r>
              <a:endParaRPr lang="en-US" dirty="0"/>
            </a:p>
          </p:txBody>
        </p:sp>
        <p:grpSp>
          <p:nvGrpSpPr>
            <p:cNvPr id="171" name="Group 170"/>
            <p:cNvGrpSpPr/>
            <p:nvPr/>
          </p:nvGrpSpPr>
          <p:grpSpPr>
            <a:xfrm>
              <a:off x="717897" y="1833005"/>
              <a:ext cx="932945" cy="549965"/>
              <a:chOff x="5786446" y="4429132"/>
              <a:chExt cx="932945" cy="549965"/>
            </a:xfrm>
          </p:grpSpPr>
          <p:grpSp>
            <p:nvGrpSpPr>
              <p:cNvPr id="141" name="Group 140"/>
              <p:cNvGrpSpPr/>
              <p:nvPr/>
            </p:nvGrpSpPr>
            <p:grpSpPr>
              <a:xfrm>
                <a:off x="5786446" y="4453196"/>
                <a:ext cx="296952" cy="525901"/>
                <a:chOff x="2357422" y="2821400"/>
                <a:chExt cx="296952" cy="525901"/>
              </a:xfrm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2357422" y="2821400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i="1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c</a:t>
                  </a:r>
                  <a:endParaRPr lang="en-US" i="1" baseline="30000" dirty="0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2392764" y="3070302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i="1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d</a:t>
                  </a:r>
                  <a:endParaRPr lang="en-US" i="1" baseline="30000" dirty="0"/>
                </a:p>
              </p:txBody>
            </p: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2404796" y="3011650"/>
                  <a:ext cx="214314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5" name="Rectangle 144"/>
              <p:cNvSpPr/>
              <p:nvPr/>
            </p:nvSpPr>
            <p:spPr>
              <a:xfrm>
                <a:off x="6024070" y="4429132"/>
                <a:ext cx="4988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= </a:t>
                </a:r>
                <a:endParaRPr lang="en-US" dirty="0"/>
              </a:p>
            </p:txBody>
          </p:sp>
          <p:grpSp>
            <p:nvGrpSpPr>
              <p:cNvPr id="146" name="Group 145"/>
              <p:cNvGrpSpPr/>
              <p:nvPr/>
            </p:nvGrpSpPr>
            <p:grpSpPr>
              <a:xfrm>
                <a:off x="6422439" y="4481264"/>
                <a:ext cx="296952" cy="489805"/>
                <a:chOff x="2357422" y="2857496"/>
                <a:chExt cx="296952" cy="489805"/>
              </a:xfrm>
            </p:grpSpPr>
            <p:sp>
              <p:nvSpPr>
                <p:cNvPr id="147" name="Rectangle 146"/>
                <p:cNvSpPr/>
                <p:nvPr/>
              </p:nvSpPr>
              <p:spPr>
                <a:xfrm>
                  <a:off x="2357422" y="2857496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2</a:t>
                  </a:r>
                  <a:endParaRPr lang="en-US" baseline="30000" dirty="0"/>
                </a:p>
              </p:txBody>
            </p:sp>
            <p:sp>
              <p:nvSpPr>
                <p:cNvPr id="148" name="Rectangle 147"/>
                <p:cNvSpPr/>
                <p:nvPr/>
              </p:nvSpPr>
              <p:spPr>
                <a:xfrm>
                  <a:off x="2392764" y="3070302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3</a:t>
                  </a:r>
                  <a:endParaRPr lang="en-US" baseline="30000" dirty="0"/>
                </a:p>
              </p:txBody>
            </p: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2404796" y="3011650"/>
                  <a:ext cx="214314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3" name="Group 172"/>
            <p:cNvGrpSpPr/>
            <p:nvPr/>
          </p:nvGrpSpPr>
          <p:grpSpPr>
            <a:xfrm>
              <a:off x="717897" y="3020371"/>
              <a:ext cx="932945" cy="549965"/>
              <a:chOff x="5793395" y="5591446"/>
              <a:chExt cx="932945" cy="549965"/>
            </a:xfrm>
          </p:grpSpPr>
          <p:grpSp>
            <p:nvGrpSpPr>
              <p:cNvPr id="150" name="Group 149"/>
              <p:cNvGrpSpPr/>
              <p:nvPr/>
            </p:nvGrpSpPr>
            <p:grpSpPr>
              <a:xfrm>
                <a:off x="5793395" y="5615510"/>
                <a:ext cx="296952" cy="525901"/>
                <a:chOff x="2357422" y="2821400"/>
                <a:chExt cx="296952" cy="525901"/>
              </a:xfrm>
            </p:grpSpPr>
            <p:sp>
              <p:nvSpPr>
                <p:cNvPr id="151" name="Rectangle 150"/>
                <p:cNvSpPr/>
                <p:nvPr/>
              </p:nvSpPr>
              <p:spPr>
                <a:xfrm>
                  <a:off x="2357422" y="2821400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i="1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c</a:t>
                  </a:r>
                  <a:endParaRPr lang="en-US" i="1" baseline="30000" dirty="0"/>
                </a:p>
              </p:txBody>
            </p:sp>
            <p:sp>
              <p:nvSpPr>
                <p:cNvPr id="152" name="Rectangle 151"/>
                <p:cNvSpPr/>
                <p:nvPr/>
              </p:nvSpPr>
              <p:spPr>
                <a:xfrm>
                  <a:off x="2392764" y="3070302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i="1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d</a:t>
                  </a:r>
                  <a:endParaRPr lang="en-US" i="1" baseline="30000" dirty="0"/>
                </a:p>
              </p:txBody>
            </p:sp>
            <p:cxnSp>
              <p:nvCxnSpPr>
                <p:cNvPr id="153" name="Straight Connector 152"/>
                <p:cNvCxnSpPr/>
                <p:nvPr/>
              </p:nvCxnSpPr>
              <p:spPr>
                <a:xfrm>
                  <a:off x="2404796" y="3011650"/>
                  <a:ext cx="214314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4" name="Rectangle 153"/>
              <p:cNvSpPr/>
              <p:nvPr/>
            </p:nvSpPr>
            <p:spPr>
              <a:xfrm>
                <a:off x="6031019" y="5591446"/>
                <a:ext cx="4988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= </a:t>
                </a:r>
                <a:endParaRPr lang="en-US" dirty="0"/>
              </a:p>
            </p:txBody>
          </p:sp>
          <p:grpSp>
            <p:nvGrpSpPr>
              <p:cNvPr id="155" name="Group 154"/>
              <p:cNvGrpSpPr/>
              <p:nvPr/>
            </p:nvGrpSpPr>
            <p:grpSpPr>
              <a:xfrm>
                <a:off x="6429388" y="5643578"/>
                <a:ext cx="296952" cy="489805"/>
                <a:chOff x="2357422" y="2857496"/>
                <a:chExt cx="296952" cy="489805"/>
              </a:xfrm>
            </p:grpSpPr>
            <p:sp>
              <p:nvSpPr>
                <p:cNvPr id="156" name="Rectangle 155"/>
                <p:cNvSpPr/>
                <p:nvPr/>
              </p:nvSpPr>
              <p:spPr>
                <a:xfrm>
                  <a:off x="2357422" y="2857496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1</a:t>
                  </a:r>
                  <a:endParaRPr lang="en-US" baseline="30000" dirty="0"/>
                </a:p>
              </p:txBody>
            </p:sp>
            <p:sp>
              <p:nvSpPr>
                <p:cNvPr id="157" name="Rectangle 156"/>
                <p:cNvSpPr/>
                <p:nvPr/>
              </p:nvSpPr>
              <p:spPr>
                <a:xfrm>
                  <a:off x="2392764" y="3070302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2</a:t>
                  </a:r>
                  <a:endParaRPr lang="en-US" baseline="30000" dirty="0"/>
                </a:p>
              </p:txBody>
            </p:sp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2404796" y="3011650"/>
                  <a:ext cx="214314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4" name="Group 173"/>
            <p:cNvGrpSpPr/>
            <p:nvPr/>
          </p:nvGrpSpPr>
          <p:grpSpPr>
            <a:xfrm>
              <a:off x="717897" y="4243865"/>
              <a:ext cx="736479" cy="549965"/>
              <a:chOff x="7079279" y="5591446"/>
              <a:chExt cx="736479" cy="549965"/>
            </a:xfrm>
          </p:grpSpPr>
          <p:grpSp>
            <p:nvGrpSpPr>
              <p:cNvPr id="159" name="Group 158"/>
              <p:cNvGrpSpPr/>
              <p:nvPr/>
            </p:nvGrpSpPr>
            <p:grpSpPr>
              <a:xfrm>
                <a:off x="7079279" y="5615510"/>
                <a:ext cx="296952" cy="525901"/>
                <a:chOff x="2357422" y="2821400"/>
                <a:chExt cx="296952" cy="525901"/>
              </a:xfrm>
            </p:grpSpPr>
            <p:sp>
              <p:nvSpPr>
                <p:cNvPr id="160" name="Rectangle 159"/>
                <p:cNvSpPr/>
                <p:nvPr/>
              </p:nvSpPr>
              <p:spPr>
                <a:xfrm>
                  <a:off x="2357422" y="2821400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i="1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c</a:t>
                  </a:r>
                  <a:endParaRPr lang="en-US" i="1" baseline="30000" dirty="0"/>
                </a:p>
              </p:txBody>
            </p:sp>
            <p:sp>
              <p:nvSpPr>
                <p:cNvPr id="161" name="Rectangle 160"/>
                <p:cNvSpPr/>
                <p:nvPr/>
              </p:nvSpPr>
              <p:spPr>
                <a:xfrm>
                  <a:off x="2392764" y="3070302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i="1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d</a:t>
                  </a:r>
                  <a:endParaRPr lang="en-US" i="1" baseline="30000" dirty="0"/>
                </a:p>
              </p:txBody>
            </p:sp>
            <p:cxnSp>
              <p:nvCxnSpPr>
                <p:cNvPr id="162" name="Straight Connector 161"/>
                <p:cNvCxnSpPr/>
                <p:nvPr/>
              </p:nvCxnSpPr>
              <p:spPr>
                <a:xfrm>
                  <a:off x="2404796" y="3011650"/>
                  <a:ext cx="214314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3" name="Rectangle 162"/>
              <p:cNvSpPr/>
              <p:nvPr/>
            </p:nvSpPr>
            <p:spPr>
              <a:xfrm>
                <a:off x="7316903" y="5591446"/>
                <a:ext cx="4988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= 1</a:t>
                </a:r>
                <a:endParaRPr lang="en-US" dirty="0"/>
              </a:p>
            </p:txBody>
          </p:sp>
        </p:grpSp>
        <p:grpSp>
          <p:nvGrpSpPr>
            <p:cNvPr id="191" name="Group 190"/>
            <p:cNvGrpSpPr/>
            <p:nvPr/>
          </p:nvGrpSpPr>
          <p:grpSpPr>
            <a:xfrm>
              <a:off x="717897" y="2506043"/>
              <a:ext cx="5607625" cy="531933"/>
              <a:chOff x="660675" y="2925164"/>
              <a:chExt cx="5607625" cy="531933"/>
            </a:xfrm>
          </p:grpSpPr>
          <p:sp>
            <p:nvSpPr>
              <p:cNvPr id="172" name="Rectangle 171"/>
              <p:cNvSpPr/>
              <p:nvPr/>
            </p:nvSpPr>
            <p:spPr>
              <a:xfrm>
                <a:off x="660675" y="2925164"/>
                <a:ext cx="56076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f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( 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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      ) = 7     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 0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,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maka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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  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bukan</a:t>
                </a:r>
                <a:r>
                  <a:rPr lang="en-US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akar</a:t>
                </a:r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dari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 f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(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x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) = 0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 </a:t>
                </a:r>
                <a:endParaRPr lang="en-US" dirty="0"/>
              </a:p>
            </p:txBody>
          </p:sp>
          <p:grpSp>
            <p:nvGrpSpPr>
              <p:cNvPr id="182" name="Group 181"/>
              <p:cNvGrpSpPr/>
              <p:nvPr/>
            </p:nvGrpSpPr>
            <p:grpSpPr>
              <a:xfrm>
                <a:off x="1071538" y="2953752"/>
                <a:ext cx="273642" cy="503345"/>
                <a:chOff x="8572528" y="4108792"/>
                <a:chExt cx="273642" cy="503345"/>
              </a:xfrm>
            </p:grpSpPr>
            <p:sp>
              <p:nvSpPr>
                <p:cNvPr id="176" name="Rectangle 175"/>
                <p:cNvSpPr/>
                <p:nvPr/>
              </p:nvSpPr>
              <p:spPr>
                <a:xfrm>
                  <a:off x="8572528" y="4108792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3</a:t>
                  </a:r>
                  <a:endParaRPr lang="en-US" baseline="30000" dirty="0"/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>
                  <a:off x="8584560" y="4335138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2</a:t>
                  </a:r>
                  <a:endParaRPr lang="en-US" baseline="30000" dirty="0"/>
                </a:p>
              </p:txBody>
            </p:sp>
            <p:cxnSp>
              <p:nvCxnSpPr>
                <p:cNvPr id="181" name="Straight Connector 180"/>
                <p:cNvCxnSpPr/>
                <p:nvPr/>
              </p:nvCxnSpPr>
              <p:spPr>
                <a:xfrm>
                  <a:off x="8643966" y="4286256"/>
                  <a:ext cx="142876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3" name="Group 182"/>
              <p:cNvGrpSpPr/>
              <p:nvPr/>
            </p:nvGrpSpPr>
            <p:grpSpPr>
              <a:xfrm>
                <a:off x="3286116" y="2953752"/>
                <a:ext cx="273642" cy="503345"/>
                <a:chOff x="8572528" y="4108792"/>
                <a:chExt cx="273642" cy="503345"/>
              </a:xfrm>
            </p:grpSpPr>
            <p:sp>
              <p:nvSpPr>
                <p:cNvPr id="184" name="Rectangle 183"/>
                <p:cNvSpPr/>
                <p:nvPr/>
              </p:nvSpPr>
              <p:spPr>
                <a:xfrm>
                  <a:off x="8572528" y="4108792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3</a:t>
                  </a:r>
                  <a:endParaRPr lang="en-US" baseline="30000" dirty="0"/>
                </a:p>
              </p:txBody>
            </p:sp>
            <p:sp>
              <p:nvSpPr>
                <p:cNvPr id="185" name="Rectangle 184"/>
                <p:cNvSpPr/>
                <p:nvPr/>
              </p:nvSpPr>
              <p:spPr>
                <a:xfrm>
                  <a:off x="8584560" y="4335138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2</a:t>
                  </a:r>
                  <a:endParaRPr lang="en-US" baseline="30000" dirty="0"/>
                </a:p>
              </p:txBody>
            </p:sp>
            <p:cxnSp>
              <p:nvCxnSpPr>
                <p:cNvPr id="186" name="Straight Connector 185"/>
                <p:cNvCxnSpPr/>
                <p:nvPr/>
              </p:nvCxnSpPr>
              <p:spPr>
                <a:xfrm>
                  <a:off x="8643966" y="4286256"/>
                  <a:ext cx="142876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7" name="Group 186"/>
              <p:cNvGrpSpPr/>
              <p:nvPr/>
            </p:nvGrpSpPr>
            <p:grpSpPr>
              <a:xfrm>
                <a:off x="1834046" y="2953752"/>
                <a:ext cx="273642" cy="503345"/>
                <a:chOff x="8572528" y="4108792"/>
                <a:chExt cx="273642" cy="503345"/>
              </a:xfrm>
            </p:grpSpPr>
            <p:sp>
              <p:nvSpPr>
                <p:cNvPr id="188" name="Rectangle 187"/>
                <p:cNvSpPr/>
                <p:nvPr/>
              </p:nvSpPr>
              <p:spPr>
                <a:xfrm>
                  <a:off x="8572528" y="4108792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1</a:t>
                  </a:r>
                  <a:endParaRPr lang="en-US" baseline="30000" dirty="0"/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>
                  <a:off x="8584560" y="4335138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2</a:t>
                  </a:r>
                  <a:endParaRPr lang="en-US" baseline="30000" dirty="0"/>
                </a:p>
              </p:txBody>
            </p:sp>
            <p:cxnSp>
              <p:nvCxnSpPr>
                <p:cNvPr id="190" name="Straight Connector 189"/>
                <p:cNvCxnSpPr/>
                <p:nvPr/>
              </p:nvCxnSpPr>
              <p:spPr>
                <a:xfrm>
                  <a:off x="8643966" y="4286256"/>
                  <a:ext cx="142876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2" name="Group 191"/>
            <p:cNvGrpSpPr/>
            <p:nvPr/>
          </p:nvGrpSpPr>
          <p:grpSpPr>
            <a:xfrm>
              <a:off x="717897" y="3720489"/>
              <a:ext cx="5006499" cy="531933"/>
              <a:chOff x="660675" y="2925164"/>
              <a:chExt cx="5006499" cy="531933"/>
            </a:xfrm>
          </p:grpSpPr>
          <p:sp>
            <p:nvSpPr>
              <p:cNvPr id="193" name="Rectangle 192"/>
              <p:cNvSpPr/>
              <p:nvPr/>
            </p:nvSpPr>
            <p:spPr>
              <a:xfrm>
                <a:off x="660675" y="2925164"/>
                <a:ext cx="50064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f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( 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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      ) = 0,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maka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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  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adalah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akar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dari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 f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(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x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) = 0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 </a:t>
                </a:r>
                <a:endParaRPr lang="en-US" dirty="0"/>
              </a:p>
            </p:txBody>
          </p:sp>
          <p:grpSp>
            <p:nvGrpSpPr>
              <p:cNvPr id="194" name="Group 193"/>
              <p:cNvGrpSpPr/>
              <p:nvPr/>
            </p:nvGrpSpPr>
            <p:grpSpPr>
              <a:xfrm>
                <a:off x="1071538" y="2953752"/>
                <a:ext cx="1917470" cy="503345"/>
                <a:chOff x="8572528" y="4108792"/>
                <a:chExt cx="1917470" cy="503345"/>
              </a:xfrm>
            </p:grpSpPr>
            <p:sp>
              <p:nvSpPr>
                <p:cNvPr id="203" name="Rectangle 202"/>
                <p:cNvSpPr/>
                <p:nvPr/>
              </p:nvSpPr>
              <p:spPr>
                <a:xfrm>
                  <a:off x="8572528" y="4108792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1</a:t>
                  </a:r>
                  <a:endParaRPr lang="en-US" baseline="30000" dirty="0"/>
                </a:p>
              </p:txBody>
            </p:sp>
            <p:sp>
              <p:nvSpPr>
                <p:cNvPr id="204" name="Rectangle 203"/>
                <p:cNvSpPr/>
                <p:nvPr/>
              </p:nvSpPr>
              <p:spPr>
                <a:xfrm>
                  <a:off x="8584560" y="4335138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2</a:t>
                  </a:r>
                  <a:endParaRPr lang="en-US" baseline="30000" dirty="0"/>
                </a:p>
              </p:txBody>
            </p:sp>
            <p:cxnSp>
              <p:nvCxnSpPr>
                <p:cNvPr id="205" name="Straight Connector 204"/>
                <p:cNvCxnSpPr/>
                <p:nvPr/>
              </p:nvCxnSpPr>
              <p:spPr>
                <a:xfrm>
                  <a:off x="8643966" y="4286256"/>
                  <a:ext cx="142876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6" name="Rectangle 205"/>
                <p:cNvSpPr/>
                <p:nvPr/>
              </p:nvSpPr>
              <p:spPr>
                <a:xfrm>
                  <a:off x="10216356" y="4108792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1</a:t>
                  </a:r>
                  <a:endParaRPr lang="en-US" baseline="30000" dirty="0"/>
                </a:p>
              </p:txBody>
            </p:sp>
            <p:sp>
              <p:nvSpPr>
                <p:cNvPr id="207" name="Rectangle 206"/>
                <p:cNvSpPr/>
                <p:nvPr/>
              </p:nvSpPr>
              <p:spPr>
                <a:xfrm>
                  <a:off x="10228388" y="4335138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2</a:t>
                  </a:r>
                  <a:endParaRPr lang="en-US" baseline="30000" dirty="0"/>
                </a:p>
              </p:txBody>
            </p:sp>
            <p:cxnSp>
              <p:nvCxnSpPr>
                <p:cNvPr id="208" name="Straight Connector 207"/>
                <p:cNvCxnSpPr/>
                <p:nvPr/>
              </p:nvCxnSpPr>
              <p:spPr>
                <a:xfrm>
                  <a:off x="10287794" y="4286256"/>
                  <a:ext cx="142876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9" name="Rectangle 208"/>
            <p:cNvSpPr/>
            <p:nvPr/>
          </p:nvSpPr>
          <p:spPr>
            <a:xfrm>
              <a:off x="717897" y="4792059"/>
              <a:ext cx="43236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" pitchFamily="18" charset="0"/>
                  <a:cs typeface="Arial" pitchFamily="34" charset="0"/>
                </a:rPr>
                <a:t>f</a:t>
              </a:r>
              <a:r>
                <a:rPr lang="en-US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dirty="0" smtClean="0">
                  <a:latin typeface="Times" pitchFamily="18" charset="0"/>
                  <a:cs typeface="Arial" pitchFamily="34" charset="0"/>
                  <a:sym typeface="Symbol"/>
                </a:rPr>
                <a:t>1</a:t>
              </a:r>
              <a:r>
                <a:rPr lang="en-US" dirty="0" smtClean="0">
                  <a:latin typeface="Times" pitchFamily="18" charset="0"/>
                  <a:cs typeface="Arial" pitchFamily="34" charset="0"/>
                </a:rPr>
                <a:t>) = 0,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maka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smtClean="0">
                  <a:latin typeface="Times" pitchFamily="18" charset="0"/>
                  <a:cs typeface="Arial" pitchFamily="34" charset="0"/>
                  <a:sym typeface="Symbol"/>
                </a:rPr>
                <a:t>1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adalah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akar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dari</a:t>
              </a:r>
              <a:r>
                <a:rPr lang="en-US" i="1" dirty="0" smtClean="0">
                  <a:latin typeface="Times" pitchFamily="18" charset="0"/>
                  <a:cs typeface="Arial" pitchFamily="34" charset="0"/>
                </a:rPr>
                <a:t> f</a:t>
              </a:r>
              <a:r>
                <a:rPr lang="en-US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dirty="0" smtClean="0">
                  <a:latin typeface="Times" pitchFamily="18" charset="0"/>
                  <a:cs typeface="Arial" pitchFamily="34" charset="0"/>
                </a:rPr>
                <a:t>) = 0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smtClean="0">
                  <a:latin typeface="Times" pitchFamily="18" charset="0"/>
                  <a:cs typeface="Arial" pitchFamily="34" charset="0"/>
                </a:rPr>
                <a:t> </a:t>
              </a:r>
              <a:endParaRPr lang="en-US" dirty="0"/>
            </a:p>
          </p:txBody>
        </p:sp>
        <p:grpSp>
          <p:nvGrpSpPr>
            <p:cNvPr id="224" name="Group 223"/>
            <p:cNvGrpSpPr/>
            <p:nvPr/>
          </p:nvGrpSpPr>
          <p:grpSpPr>
            <a:xfrm>
              <a:off x="717897" y="5495915"/>
              <a:ext cx="6271332" cy="552227"/>
              <a:chOff x="785786" y="5072074"/>
              <a:chExt cx="6271332" cy="552227"/>
            </a:xfrm>
          </p:grpSpPr>
          <p:sp>
            <p:nvSpPr>
              <p:cNvPr id="210" name="Rectangle 209"/>
              <p:cNvSpPr/>
              <p:nvPr/>
            </p:nvSpPr>
            <p:spPr>
              <a:xfrm>
                <a:off x="785786" y="5072074"/>
                <a:ext cx="62713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Diperoleh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tiga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buah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akar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yaitu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x   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= 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3, 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  <a:sym typeface="Symbol"/>
                  </a:rPr>
                  <a:t>x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  =       ,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dan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  <a:sym typeface="Symbol"/>
                  </a:rPr>
                  <a:t>x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   = 1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dirty="0"/>
              </a:p>
            </p:txBody>
          </p:sp>
          <p:grpSp>
            <p:nvGrpSpPr>
              <p:cNvPr id="217" name="Group 216"/>
              <p:cNvGrpSpPr/>
              <p:nvPr/>
            </p:nvGrpSpPr>
            <p:grpSpPr>
              <a:xfrm>
                <a:off x="5393914" y="5120956"/>
                <a:ext cx="273642" cy="503345"/>
                <a:chOff x="7274612" y="5845860"/>
                <a:chExt cx="273642" cy="503345"/>
              </a:xfrm>
            </p:grpSpPr>
            <p:sp>
              <p:nvSpPr>
                <p:cNvPr id="211" name="Rectangle 210"/>
                <p:cNvSpPr/>
                <p:nvPr/>
              </p:nvSpPr>
              <p:spPr>
                <a:xfrm>
                  <a:off x="7274612" y="5845860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1</a:t>
                  </a:r>
                  <a:endParaRPr lang="en-US" baseline="30000" dirty="0"/>
                </a:p>
              </p:txBody>
            </p:sp>
            <p:sp>
              <p:nvSpPr>
                <p:cNvPr id="212" name="Rectangle 211"/>
                <p:cNvSpPr/>
                <p:nvPr/>
              </p:nvSpPr>
              <p:spPr>
                <a:xfrm>
                  <a:off x="7286644" y="6072206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2</a:t>
                  </a:r>
                  <a:endParaRPr lang="en-US" baseline="30000" dirty="0"/>
                </a:p>
              </p:txBody>
            </p:sp>
            <p:cxnSp>
              <p:nvCxnSpPr>
                <p:cNvPr id="213" name="Straight Connector 212"/>
                <p:cNvCxnSpPr/>
                <p:nvPr/>
              </p:nvCxnSpPr>
              <p:spPr>
                <a:xfrm>
                  <a:off x="7346050" y="6023324"/>
                  <a:ext cx="142876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4" name="Rectangle 213"/>
              <p:cNvSpPr/>
              <p:nvPr/>
            </p:nvSpPr>
            <p:spPr>
              <a:xfrm>
                <a:off x="4024560" y="5263078"/>
                <a:ext cx="26161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aseline="30000" dirty="0" smtClean="0">
                    <a:latin typeface="Times" pitchFamily="18" charset="0"/>
                    <a:cs typeface="Arial" pitchFamily="34" charset="0"/>
                    <a:sym typeface="Symbol"/>
                  </a:rPr>
                  <a:t>1</a:t>
                </a:r>
                <a:endParaRPr lang="en-US" baseline="30000" dirty="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4822410" y="5263078"/>
                <a:ext cx="26161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aseline="30000" dirty="0" smtClean="0">
                    <a:latin typeface="Times" pitchFamily="18" charset="0"/>
                    <a:cs typeface="Arial" pitchFamily="34" charset="0"/>
                    <a:sym typeface="Symbol"/>
                  </a:rPr>
                  <a:t>2</a:t>
                </a:r>
                <a:endParaRPr lang="en-US" baseline="30000" dirty="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6286512" y="5263078"/>
                <a:ext cx="26161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aseline="30000" dirty="0" smtClean="0">
                    <a:latin typeface="Times" pitchFamily="18" charset="0"/>
                    <a:cs typeface="Arial" pitchFamily="34" charset="0"/>
                    <a:sym typeface="Symbol"/>
                  </a:rPr>
                  <a:t>3</a:t>
                </a:r>
                <a:endParaRPr lang="en-US" baseline="30000" dirty="0"/>
              </a:p>
            </p:txBody>
          </p:sp>
        </p:grpSp>
        <p:grpSp>
          <p:nvGrpSpPr>
            <p:cNvPr id="223" name="Group 222"/>
            <p:cNvGrpSpPr/>
            <p:nvPr/>
          </p:nvGrpSpPr>
          <p:grpSpPr>
            <a:xfrm>
              <a:off x="717897" y="6187739"/>
              <a:ext cx="6020238" cy="527409"/>
              <a:chOff x="785786" y="5643578"/>
              <a:chExt cx="6020238" cy="527409"/>
            </a:xfrm>
          </p:grpSpPr>
          <p:sp>
            <p:nvSpPr>
              <p:cNvPr id="218" name="Rectangle 217"/>
              <p:cNvSpPr/>
              <p:nvPr/>
            </p:nvSpPr>
            <p:spPr>
              <a:xfrm>
                <a:off x="785786" y="5643578"/>
                <a:ext cx="60202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Jadi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himpunan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penyelesaiannya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adalah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HP = {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  <a:sym typeface="Symbol"/>
                  </a:rPr>
                  <a:t>3,     ,1}</a:t>
                </a:r>
                <a:endParaRPr lang="en-US" dirty="0"/>
              </a:p>
            </p:txBody>
          </p:sp>
          <p:grpSp>
            <p:nvGrpSpPr>
              <p:cNvPr id="219" name="Group 218"/>
              <p:cNvGrpSpPr/>
              <p:nvPr/>
            </p:nvGrpSpPr>
            <p:grpSpPr>
              <a:xfrm>
                <a:off x="6108294" y="5667642"/>
                <a:ext cx="273642" cy="503345"/>
                <a:chOff x="7274612" y="5845860"/>
                <a:chExt cx="273642" cy="503345"/>
              </a:xfrm>
            </p:grpSpPr>
            <p:sp>
              <p:nvSpPr>
                <p:cNvPr id="220" name="Rectangle 219"/>
                <p:cNvSpPr/>
                <p:nvPr/>
              </p:nvSpPr>
              <p:spPr>
                <a:xfrm>
                  <a:off x="7274612" y="5845860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1</a:t>
                  </a:r>
                  <a:endParaRPr lang="en-US" baseline="30000" dirty="0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7286644" y="6072206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2</a:t>
                  </a:r>
                  <a:endParaRPr lang="en-US" baseline="30000" dirty="0"/>
                </a:p>
              </p:txBody>
            </p:sp>
            <p:cxnSp>
              <p:nvCxnSpPr>
                <p:cNvPr id="222" name="Straight Connector 221"/>
                <p:cNvCxnSpPr/>
                <p:nvPr/>
              </p:nvCxnSpPr>
              <p:spPr>
                <a:xfrm>
                  <a:off x="7346050" y="6023324"/>
                  <a:ext cx="142876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662" y="1571612"/>
            <a:ext cx="742953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44500">
              <a:spcBef>
                <a:spcPts val="1200"/>
              </a:spcBef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Symbol"/>
              </a:rPr>
              <a:t>Sukubanyak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 yang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Symbol"/>
              </a:rPr>
              <a:t>disusun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Symbol"/>
              </a:rPr>
              <a:t>atau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Symbol"/>
              </a:rPr>
              <a:t>ditulis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Symbol"/>
              </a:rPr>
              <a:t>dengan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Symbol"/>
              </a:rPr>
              <a:t>cara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Symbol"/>
              </a:rPr>
              <a:t>seperti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Symbol"/>
              </a:rPr>
              <a:t>di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Symbol"/>
              </a:rPr>
              <a:t>atas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Symbol"/>
              </a:rPr>
              <a:t>dikatakan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Symbol"/>
              </a:rPr>
              <a:t>disusun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Symbol"/>
              </a:rPr>
              <a:t>mengikuti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Symbol"/>
              </a:rPr>
              <a:t>aturan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pangkat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turun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.</a:t>
            </a:r>
          </a:p>
          <a:p>
            <a:pPr marL="0" lvl="1" defTabSz="444500">
              <a:spcBef>
                <a:spcPts val="1200"/>
              </a:spcBef>
            </a:pPr>
            <a:endParaRPr lang="en-US" sz="28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marL="0" lvl="1" defTabSz="444500">
              <a:spcBef>
                <a:spcPts val="1200"/>
              </a:spcBef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Symbol"/>
              </a:rPr>
              <a:t>Sukubanyak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 yang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Symbol"/>
              </a:rPr>
              <a:t>hanya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Symbol"/>
              </a:rPr>
              <a:t>mempunyai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Symbol"/>
              </a:rPr>
              <a:t>satu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Symbol"/>
              </a:rPr>
              <a:t>variabel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Symbol"/>
              </a:rPr>
              <a:t>disebut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Symbol"/>
              </a:rPr>
              <a:t>sukubanyak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universal.</a:t>
            </a:r>
          </a:p>
          <a:p>
            <a:pPr marL="0" lvl="1" defTabSz="444500">
              <a:spcBef>
                <a:spcPts val="1200"/>
              </a:spcBef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Symbol"/>
              </a:rPr>
              <a:t>Sukubanyak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Symbol"/>
              </a:rPr>
              <a:t>dengan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Symbol"/>
              </a:rPr>
              <a:t>variabel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Symbol"/>
              </a:rPr>
              <a:t>lebih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Symbol"/>
              </a:rPr>
              <a:t>dari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Symbol"/>
              </a:rPr>
              <a:t>satu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Symbol"/>
              </a:rPr>
              <a:t>disebut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Symbol"/>
              </a:rPr>
              <a:t>sukubanyak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multivariabel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14547" y="629647"/>
            <a:ext cx="5000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Nilai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Sukubanyak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00034" y="1462090"/>
            <a:ext cx="8215370" cy="4395802"/>
            <a:chOff x="500034" y="1319214"/>
            <a:chExt cx="8215370" cy="4395802"/>
          </a:xfrm>
        </p:grpSpPr>
        <p:sp>
          <p:nvSpPr>
            <p:cNvPr id="11" name="TextBox 10"/>
            <p:cNvSpPr txBox="1"/>
            <p:nvPr/>
          </p:nvSpPr>
          <p:spPr>
            <a:xfrm>
              <a:off x="500034" y="1319214"/>
              <a:ext cx="78163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Sukubanyak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dalam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variabel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dapat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dituliskan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sebagai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fungsi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dari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142976" y="2143116"/>
              <a:ext cx="6572296" cy="591116"/>
              <a:chOff x="1928794" y="2869638"/>
              <a:chExt cx="5643602" cy="591116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928794" y="2869638"/>
                <a:ext cx="56436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000" b="1" i="1" dirty="0" smtClean="0">
                    <a:latin typeface="Arial" pitchFamily="34" charset="0"/>
                    <a:cs typeface="Arial" pitchFamily="34" charset="0"/>
                    <a:sym typeface="Symbol"/>
                  </a:rPr>
                  <a:t>a  </a:t>
                </a:r>
                <a:r>
                  <a:rPr lang="en-US" sz="2000" b="1" i="1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x</a:t>
                </a:r>
                <a:r>
                  <a:rPr lang="en-US" sz="2000" b="1" i="1" baseline="30000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n</a:t>
                </a:r>
                <a:r>
                  <a:rPr lang="en-US" sz="2000" b="1" i="1" dirty="0" smtClean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2000" b="1" dirty="0" smtClean="0">
                    <a:latin typeface="Arial" pitchFamily="34" charset="0"/>
                    <a:cs typeface="Arial" pitchFamily="34" charset="0"/>
                    <a:sym typeface="Symbol"/>
                  </a:rPr>
                  <a:t>+</a:t>
                </a:r>
                <a:r>
                  <a:rPr lang="en-US" sz="2000" b="1" i="1" dirty="0" smtClean="0">
                    <a:latin typeface="Arial" pitchFamily="34" charset="0"/>
                    <a:cs typeface="Arial" pitchFamily="34" charset="0"/>
                    <a:sym typeface="Symbol"/>
                  </a:rPr>
                  <a:t> a      </a:t>
                </a:r>
                <a:r>
                  <a:rPr lang="en-US" sz="2000" b="1" i="1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x</a:t>
                </a:r>
                <a:r>
                  <a:rPr lang="en-US" sz="2000" b="1" i="1" baseline="30000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n</a:t>
                </a:r>
                <a:r>
                  <a:rPr lang="en-US" sz="2000" b="1" i="1" baseline="30000" dirty="0" smtClean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2000" b="1" baseline="30000" dirty="0" smtClean="0">
                    <a:latin typeface="Arial" pitchFamily="34" charset="0"/>
                    <a:cs typeface="Arial" pitchFamily="34" charset="0"/>
                    <a:sym typeface="Symbol"/>
                  </a:rPr>
                  <a:t> 1 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2000" b="1" dirty="0" smtClean="0">
                    <a:latin typeface="Arial" pitchFamily="34" charset="0"/>
                    <a:cs typeface="Arial" pitchFamily="34" charset="0"/>
                    <a:sym typeface="Symbol"/>
                  </a:rPr>
                  <a:t>+ </a:t>
                </a:r>
                <a:r>
                  <a:rPr lang="en-US" sz="2000" b="1" i="1" dirty="0" smtClean="0">
                    <a:latin typeface="Arial" pitchFamily="34" charset="0"/>
                    <a:cs typeface="Arial" pitchFamily="34" charset="0"/>
                    <a:sym typeface="Symbol"/>
                  </a:rPr>
                  <a:t>a</a:t>
                </a:r>
                <a:r>
                  <a:rPr lang="en-US" sz="2000" b="1" dirty="0" smtClean="0">
                    <a:latin typeface="Arial" pitchFamily="34" charset="0"/>
                    <a:cs typeface="Arial" pitchFamily="34" charset="0"/>
                    <a:sym typeface="Symbol"/>
                  </a:rPr>
                  <a:t>      </a:t>
                </a:r>
                <a:r>
                  <a:rPr lang="en-US" sz="2000" b="1" i="1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x</a:t>
                </a:r>
                <a:r>
                  <a:rPr lang="en-US" sz="2000" b="1" i="1" baseline="30000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n</a:t>
                </a:r>
                <a:r>
                  <a:rPr lang="en-US" sz="2000" b="1" i="1" baseline="30000" dirty="0" smtClean="0">
                    <a:latin typeface="Arial" pitchFamily="34" charset="0"/>
                    <a:cs typeface="Arial" pitchFamily="34" charset="0"/>
                    <a:sym typeface="Symbol"/>
                  </a:rPr>
                  <a:t>  2</a:t>
                </a:r>
                <a:r>
                  <a:rPr lang="en-US" sz="2000" b="1" baseline="30000" dirty="0" smtClean="0">
                    <a:latin typeface="Arial" pitchFamily="34" charset="0"/>
                    <a:cs typeface="Arial" pitchFamily="34" charset="0"/>
                    <a:sym typeface="Symbol"/>
                  </a:rPr>
                  <a:t>   </a:t>
                </a:r>
                <a:r>
                  <a:rPr lang="en-US" sz="2000" b="1" dirty="0" smtClean="0">
                    <a:latin typeface="Arial" pitchFamily="34" charset="0"/>
                    <a:cs typeface="Arial" pitchFamily="34" charset="0"/>
                    <a:sym typeface="Symbol"/>
                  </a:rPr>
                  <a:t>+ . . . + </a:t>
                </a:r>
                <a:r>
                  <a:rPr lang="en-US" sz="2000" b="1" i="1" dirty="0" smtClean="0">
                    <a:latin typeface="Arial" pitchFamily="34" charset="0"/>
                    <a:cs typeface="Arial" pitchFamily="34" charset="0"/>
                    <a:sym typeface="Symbol"/>
                  </a:rPr>
                  <a:t>a</a:t>
                </a:r>
                <a:r>
                  <a:rPr lang="en-US" sz="2000" b="1" dirty="0" smtClean="0">
                    <a:latin typeface="Arial" pitchFamily="34" charset="0"/>
                    <a:cs typeface="Arial" pitchFamily="34" charset="0"/>
                    <a:sym typeface="Symbol"/>
                  </a:rPr>
                  <a:t>  </a:t>
                </a:r>
                <a:r>
                  <a:rPr lang="en-US" sz="2000" b="1" i="1" dirty="0" smtClean="0">
                    <a:latin typeface="Arial" pitchFamily="34" charset="0"/>
                    <a:cs typeface="Arial" pitchFamily="34" charset="0"/>
                    <a:sym typeface="Symbol"/>
                  </a:rPr>
                  <a:t>x</a:t>
                </a:r>
                <a:r>
                  <a:rPr lang="en-US" sz="2000" b="1" baseline="30000" dirty="0" smtClean="0">
                    <a:latin typeface="Arial" pitchFamily="34" charset="0"/>
                    <a:cs typeface="Arial" pitchFamily="34" charset="0"/>
                    <a:sym typeface="Symbol"/>
                  </a:rPr>
                  <a:t>2</a:t>
                </a:r>
                <a:r>
                  <a:rPr lang="en-US" sz="2000" b="1" dirty="0" smtClean="0">
                    <a:latin typeface="Arial" pitchFamily="34" charset="0"/>
                    <a:cs typeface="Arial" pitchFamily="34" charset="0"/>
                    <a:sym typeface="Symbol"/>
                  </a:rPr>
                  <a:t> + </a:t>
                </a:r>
                <a:r>
                  <a:rPr lang="en-US" sz="2000" b="1" i="1" dirty="0" smtClean="0">
                    <a:latin typeface="Arial" pitchFamily="34" charset="0"/>
                    <a:cs typeface="Arial" pitchFamily="34" charset="0"/>
                    <a:sym typeface="Symbol"/>
                  </a:rPr>
                  <a:t>a</a:t>
                </a:r>
                <a:r>
                  <a:rPr lang="en-US" sz="2000" b="1" dirty="0" smtClean="0">
                    <a:latin typeface="Arial" pitchFamily="34" charset="0"/>
                    <a:cs typeface="Arial" pitchFamily="34" charset="0"/>
                    <a:sym typeface="Symbol"/>
                  </a:rPr>
                  <a:t>  </a:t>
                </a:r>
                <a:r>
                  <a:rPr lang="en-US" sz="2000" b="1" i="1" dirty="0" smtClean="0">
                    <a:latin typeface="Arial" pitchFamily="34" charset="0"/>
                    <a:cs typeface="Arial" pitchFamily="34" charset="0"/>
                    <a:sym typeface="Symbol"/>
                  </a:rPr>
                  <a:t>x </a:t>
                </a:r>
                <a:r>
                  <a:rPr lang="en-US" sz="2000" b="1" dirty="0" smtClean="0">
                    <a:latin typeface="Arial" pitchFamily="34" charset="0"/>
                    <a:cs typeface="Arial" pitchFamily="34" charset="0"/>
                    <a:sym typeface="Symbol"/>
                  </a:rPr>
                  <a:t>+</a:t>
                </a:r>
                <a:r>
                  <a:rPr lang="en-US" sz="2000" b="1" i="1" dirty="0" smtClean="0">
                    <a:latin typeface="Arial" pitchFamily="34" charset="0"/>
                    <a:cs typeface="Arial" pitchFamily="34" charset="0"/>
                    <a:sym typeface="Symbol"/>
                  </a:rPr>
                  <a:t> a</a:t>
                </a:r>
                <a:endParaRPr lang="en-US" sz="2000" b="1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742799" y="3041032"/>
                <a:ext cx="65823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i="1" baseline="30000" dirty="0" smtClean="0">
                    <a:latin typeface="Arial" pitchFamily="34" charset="0"/>
                    <a:cs typeface="Arial" pitchFamily="34" charset="0"/>
                    <a:sym typeface="Symbol"/>
                  </a:rPr>
                  <a:t>n </a:t>
                </a:r>
                <a:r>
                  <a:rPr lang="en-US" sz="2000" b="1" baseline="30000" dirty="0" smtClean="0">
                    <a:latin typeface="Arial" pitchFamily="34" charset="0"/>
                    <a:cs typeface="Arial" pitchFamily="34" charset="0"/>
                    <a:sym typeface="Symbol"/>
                  </a:rPr>
                  <a:t> 1    </a:t>
                </a:r>
                <a:endParaRPr lang="en-US" sz="20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53130" y="3041032"/>
                <a:ext cx="6222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i="1" baseline="30000" dirty="0" smtClean="0">
                    <a:latin typeface="Arial" pitchFamily="34" charset="0"/>
                    <a:cs typeface="Arial" pitchFamily="34" charset="0"/>
                    <a:sym typeface="Symbol"/>
                  </a:rPr>
                  <a:t>n </a:t>
                </a:r>
                <a:r>
                  <a:rPr lang="en-US" sz="2000" b="1" baseline="30000" dirty="0" smtClean="0">
                    <a:latin typeface="Arial" pitchFamily="34" charset="0"/>
                    <a:cs typeface="Arial" pitchFamily="34" charset="0"/>
                    <a:sym typeface="Symbol"/>
                  </a:rPr>
                  <a:t> 2 </a:t>
                </a:r>
                <a:endParaRPr lang="en-US" sz="20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047606" y="3034038"/>
                <a:ext cx="2888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i="1" baseline="30000" dirty="0" smtClean="0">
                    <a:latin typeface="Arial" pitchFamily="34" charset="0"/>
                    <a:cs typeface="Arial" pitchFamily="34" charset="0"/>
                    <a:sym typeface="Symbol"/>
                  </a:rPr>
                  <a:t>n</a:t>
                </a:r>
                <a:endParaRPr lang="en-US" sz="20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755124" y="3060644"/>
                <a:ext cx="3273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baseline="30000" dirty="0" smtClean="0">
                    <a:latin typeface="Arial" pitchFamily="34" charset="0"/>
                    <a:cs typeface="Arial" pitchFamily="34" charset="0"/>
                    <a:sym typeface="Symbol"/>
                  </a:rPr>
                  <a:t>2 </a:t>
                </a:r>
                <a:endParaRPr lang="en-US" sz="2000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437847" y="3034766"/>
                <a:ext cx="3273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baseline="30000" dirty="0" smtClean="0">
                    <a:latin typeface="Arial" pitchFamily="34" charset="0"/>
                    <a:cs typeface="Arial" pitchFamily="34" charset="0"/>
                    <a:sym typeface="Symbol"/>
                  </a:rPr>
                  <a:t>1 </a:t>
                </a:r>
                <a:endParaRPr lang="en-US" sz="20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057340" y="3041032"/>
                <a:ext cx="27924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baseline="30000" dirty="0" smtClean="0">
                    <a:latin typeface="Arial" pitchFamily="34" charset="0"/>
                    <a:cs typeface="Arial" pitchFamily="34" charset="0"/>
                    <a:sym typeface="Symbol"/>
                  </a:rPr>
                  <a:t>0</a:t>
                </a:r>
                <a:endParaRPr lang="en-US" sz="2000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571472" y="2851958"/>
              <a:ext cx="8143932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2000" b="1" dirty="0" err="1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Catatan</a:t>
              </a:r>
              <a:r>
                <a:rPr lang="en-US" sz="20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:</a:t>
              </a:r>
            </a:p>
            <a:p>
              <a:pPr>
                <a:spcBef>
                  <a:spcPts val="1200"/>
                </a:spcBef>
              </a:pP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Nama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fungsi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sukubanyak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di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atas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dinyatakan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dengan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),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kadang-kadang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dinyatakan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dengan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:</a:t>
              </a:r>
            </a:p>
            <a:p>
              <a:pPr defTabSz="265113">
                <a:spcBef>
                  <a:spcPts val="1200"/>
                </a:spcBef>
                <a:buFont typeface="Arial" pitchFamily="34" charset="0"/>
                <a:buChar char="•"/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	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</a:rPr>
                <a:t>S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) yang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menunjukkan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fungsi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sukubanyak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dalam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variabel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atau</a:t>
              </a:r>
              <a:endParaRPr lang="en-US" sz="2000" dirty="0" smtClean="0">
                <a:latin typeface="Arial" pitchFamily="34" charset="0"/>
                <a:cs typeface="Arial" pitchFamily="34" charset="0"/>
              </a:endParaRPr>
            </a:p>
            <a:p>
              <a:pPr defTabSz="265113">
                <a:spcBef>
                  <a:spcPts val="1200"/>
                </a:spcBef>
                <a:buFont typeface="Arial" pitchFamily="34" charset="0"/>
                <a:buChar char="•"/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	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) yang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menunjukkan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fungsi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polinom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dalam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variabel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1472" y="5007130"/>
              <a:ext cx="81439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Nilai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sukubanyak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dapat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dicari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dengan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dua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metode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yaitu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dengan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metode</a:t>
              </a:r>
              <a:r>
                <a:rPr lang="en-US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subtitusi</a:t>
              </a:r>
              <a:r>
                <a:rPr lang="en-US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atau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bagan</a:t>
              </a:r>
              <a:r>
                <a:rPr lang="en-US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atau</a:t>
              </a:r>
              <a:r>
                <a:rPr lang="en-US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skema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85794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Substitusi</a:t>
            </a:r>
            <a:endParaRPr lang="en-US" sz="28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00032" y="1416594"/>
            <a:ext cx="8643968" cy="4829266"/>
            <a:chOff x="500032" y="1416594"/>
            <a:chExt cx="8643968" cy="4829266"/>
          </a:xfrm>
        </p:grpSpPr>
        <p:sp>
          <p:nvSpPr>
            <p:cNvPr id="3" name="TextBox 2"/>
            <p:cNvSpPr txBox="1"/>
            <p:nvPr/>
          </p:nvSpPr>
          <p:spPr>
            <a:xfrm>
              <a:off x="500034" y="1416594"/>
              <a:ext cx="81439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0975">
                <a:spcBef>
                  <a:spcPts val="1200"/>
                </a:spcBef>
              </a:pP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Nilai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sukubanyak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) = 																									        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untuk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= 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</a:rPr>
                <a:t>k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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bialangan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real)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ditentukan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oleh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571472" y="2285992"/>
              <a:ext cx="8131132" cy="571527"/>
              <a:chOff x="597012" y="1571612"/>
              <a:chExt cx="7963717" cy="571527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206874" y="1571612"/>
                <a:ext cx="7353855" cy="571527"/>
                <a:chOff x="1928794" y="2857496"/>
                <a:chExt cx="7353855" cy="571527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1928794" y="2857496"/>
                  <a:ext cx="735385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1200"/>
                    </a:spcBef>
                  </a:pPr>
                  <a:r>
                    <a:rPr lang="en-US" sz="2000" b="1" i="1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a  </a:t>
                  </a:r>
                  <a:r>
                    <a:rPr lang="en-US" sz="2000" b="1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(k)</a:t>
                  </a:r>
                  <a:r>
                    <a:rPr lang="en-US" sz="2000" b="1" baseline="30000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n</a:t>
                  </a:r>
                  <a:r>
                    <a:rPr lang="en-US" sz="2000" b="1" i="1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 </a:t>
                  </a:r>
                  <a:r>
                    <a:rPr lang="en-US" sz="2000" b="1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+</a:t>
                  </a:r>
                  <a:r>
                    <a:rPr lang="en-US" sz="2000" b="1" i="1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 a      </a:t>
                  </a:r>
                  <a:r>
                    <a:rPr lang="en-US" sz="2000" b="1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(k)</a:t>
                  </a:r>
                  <a:r>
                    <a:rPr lang="en-US" sz="2000" b="1" baseline="30000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n</a:t>
                  </a:r>
                  <a:r>
                    <a:rPr lang="en-US" sz="2000" b="1" i="1" baseline="30000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 </a:t>
                  </a:r>
                  <a:r>
                    <a:rPr lang="en-US" sz="2000" b="1" baseline="30000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 1 </a:t>
                  </a:r>
                  <a:r>
                    <a:rPr lang="en-US" sz="2000" b="1" dirty="0">
                      <a:latin typeface="Arial" pitchFamily="34" charset="0"/>
                      <a:cs typeface="Arial" pitchFamily="34" charset="0"/>
                      <a:sym typeface="Symbol"/>
                    </a:rPr>
                    <a:t> </a:t>
                  </a:r>
                  <a:r>
                    <a:rPr lang="en-US" sz="2000" b="1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+ </a:t>
                  </a:r>
                  <a:r>
                    <a:rPr lang="en-US" sz="2000" b="1" i="1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a</a:t>
                  </a:r>
                  <a:r>
                    <a:rPr lang="en-US" sz="2000" b="1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      (k)</a:t>
                  </a:r>
                  <a:r>
                    <a:rPr lang="en-US" sz="2000" b="1" baseline="30000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n</a:t>
                  </a:r>
                  <a:r>
                    <a:rPr lang="en-US" sz="2000" b="1" i="1" baseline="30000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  2</a:t>
                  </a:r>
                  <a:r>
                    <a:rPr lang="en-US" sz="2000" b="1" baseline="30000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   </a:t>
                  </a:r>
                  <a:r>
                    <a:rPr lang="en-US" sz="2000" b="1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+ . . . + </a:t>
                  </a:r>
                  <a:r>
                    <a:rPr lang="en-US" sz="2000" b="1" i="1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a</a:t>
                  </a:r>
                  <a:r>
                    <a:rPr lang="en-US" sz="2000" b="1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   </a:t>
                  </a:r>
                  <a:r>
                    <a:rPr lang="en-US" sz="2000" b="1" i="1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(k)</a:t>
                  </a:r>
                  <a:r>
                    <a:rPr lang="en-US" sz="2000" b="1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x</a:t>
                  </a:r>
                  <a:r>
                    <a:rPr lang="en-US" sz="2000" b="1" baseline="30000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2</a:t>
                  </a:r>
                  <a:r>
                    <a:rPr lang="en-US" sz="2000" b="1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 + </a:t>
                  </a:r>
                  <a:r>
                    <a:rPr lang="en-US" sz="2000" b="1" i="1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a</a:t>
                  </a:r>
                  <a:r>
                    <a:rPr lang="en-US" sz="2000" b="1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  (</a:t>
                  </a:r>
                  <a:r>
                    <a:rPr lang="en-US" sz="2000" b="1" i="1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k</a:t>
                  </a:r>
                  <a:r>
                    <a:rPr lang="en-US" sz="2000" b="1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)</a:t>
                  </a:r>
                  <a:r>
                    <a:rPr lang="en-US" sz="2000" b="1" i="1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 </a:t>
                  </a:r>
                  <a:r>
                    <a:rPr lang="en-US" sz="2000" b="1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+</a:t>
                  </a:r>
                  <a:r>
                    <a:rPr lang="en-US" sz="2000" b="1" i="1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 a</a:t>
                  </a:r>
                  <a:endParaRPr lang="en-US" sz="2000" b="1" i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3044734" y="3014408"/>
                  <a:ext cx="62228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i="1" baseline="30000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n </a:t>
                  </a:r>
                  <a:r>
                    <a:rPr lang="en-US" sz="2000" b="1" baseline="30000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 1 </a:t>
                  </a:r>
                  <a:endParaRPr lang="en-US" sz="2000" b="1" dirty="0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4635174" y="3015162"/>
                  <a:ext cx="62228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i="1" baseline="30000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n </a:t>
                  </a:r>
                  <a:r>
                    <a:rPr lang="en-US" sz="2000" b="1" baseline="30000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 2 </a:t>
                  </a:r>
                  <a:endParaRPr lang="en-US" sz="2000" b="1" dirty="0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2079356" y="2996780"/>
                  <a:ext cx="28886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i="1" baseline="30000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n</a:t>
                  </a:r>
                  <a:endParaRPr lang="en-US" sz="2000" b="1" dirty="0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6798870" y="3025662"/>
                  <a:ext cx="3273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baseline="30000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2 </a:t>
                  </a:r>
                  <a:endParaRPr lang="en-US" sz="2000" b="1" dirty="0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7447633" y="3028913"/>
                  <a:ext cx="3273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baseline="30000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1 </a:t>
                  </a:r>
                  <a:endParaRPr lang="en-US" sz="2000" b="1" dirty="0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7952275" y="3023442"/>
                  <a:ext cx="27924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baseline="30000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0</a:t>
                  </a:r>
                  <a:endParaRPr lang="en-US" sz="2000" b="1" dirty="0"/>
                </a:p>
              </p:txBody>
            </p:sp>
          </p:grpSp>
          <p:sp>
            <p:nvSpPr>
              <p:cNvPr id="20" name="Rectangle 19"/>
              <p:cNvSpPr/>
              <p:nvPr/>
            </p:nvSpPr>
            <p:spPr>
              <a:xfrm>
                <a:off x="597012" y="1582890"/>
                <a:ext cx="8723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2000" b="1" i="1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) = </a:t>
                </a:r>
                <a:endParaRPr lang="en-US" sz="2000" b="1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500033" y="3047526"/>
              <a:ext cx="11430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Contoh</a:t>
              </a:r>
              <a:endParaRPr lang="en-US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0032" y="3488296"/>
              <a:ext cx="73123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Nilai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sukubanyak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 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f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 =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baseline="30000" dirty="0" smtClean="0">
                  <a:latin typeface="Times" pitchFamily="18" charset="0"/>
                  <a:cs typeface="Arial" pitchFamily="34" charset="0"/>
                </a:rPr>
                <a:t>3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+ 3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baseline="30000" dirty="0" smtClean="0">
                  <a:latin typeface="Times" pitchFamily="18" charset="0"/>
                  <a:cs typeface="Arial" pitchFamily="34" charset="0"/>
                </a:rPr>
                <a:t>2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–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+ 5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untuk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nilai-nilai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x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= 1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  </a:t>
              </a:r>
              <a:endParaRPr lang="en-US" sz="20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00032" y="4680186"/>
              <a:ext cx="157163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Diperoleh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:</a:t>
              </a:r>
              <a:endParaRPr lang="en-US" sz="20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0033" y="5274246"/>
              <a:ext cx="500008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f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(1) = (1)</a:t>
              </a:r>
              <a:r>
                <a:rPr lang="en-US" sz="2000" baseline="30000" dirty="0" smtClean="0">
                  <a:latin typeface="Times" pitchFamily="18" charset="0"/>
                  <a:cs typeface="Arial" pitchFamily="34" charset="0"/>
                </a:rPr>
                <a:t>3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+ 3(1)</a:t>
              </a:r>
              <a:r>
                <a:rPr lang="en-US" sz="2000" baseline="30000" dirty="0" smtClean="0">
                  <a:latin typeface="Times" pitchFamily="18" charset="0"/>
                  <a:cs typeface="Arial" pitchFamily="34" charset="0"/>
                </a:rPr>
                <a:t>2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 – (1)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+ 5 = 1 + 3 – 1 + 5 = 8 </a:t>
              </a:r>
              <a:endParaRPr lang="en-US" sz="20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0032" y="5845750"/>
              <a:ext cx="565614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Jadi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,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nilai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f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)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untuk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x 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= 1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adalah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i="1" dirty="0" smtClean="0">
                  <a:latin typeface="Times" pitchFamily="18" charset="0"/>
                  <a:cs typeface="Arial" pitchFamily="34" charset="0"/>
                </a:rPr>
                <a:t>f</a:t>
              </a:r>
              <a:r>
                <a:rPr lang="en-US" sz="2000" dirty="0" smtClean="0">
                  <a:latin typeface="Times" pitchFamily="18" charset="0"/>
                  <a:cs typeface="Arial" pitchFamily="34" charset="0"/>
                </a:rPr>
                <a:t>(1) = 8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endParaRPr lang="en-US" sz="2000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3213891" y="1428736"/>
              <a:ext cx="5930109" cy="513434"/>
              <a:chOff x="1928794" y="2857496"/>
              <a:chExt cx="5643602" cy="513434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1928794" y="2857496"/>
                <a:ext cx="56436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i="1" dirty="0" smtClean="0">
                    <a:latin typeface="Arial" pitchFamily="34" charset="0"/>
                    <a:cs typeface="Arial" pitchFamily="34" charset="0"/>
                    <a:sym typeface="Symbol"/>
                  </a:rPr>
                  <a:t>a  </a:t>
                </a:r>
                <a:r>
                  <a:rPr lang="en-US" i="1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x</a:t>
                </a:r>
                <a:r>
                  <a:rPr lang="en-US" i="1" baseline="30000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n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  <a:sym typeface="Symbol"/>
                  </a:rPr>
                  <a:t>+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  <a:sym typeface="Symbol"/>
                  </a:rPr>
                  <a:t> a      </a:t>
                </a:r>
                <a:r>
                  <a:rPr lang="en-US" i="1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x</a:t>
                </a:r>
                <a:r>
                  <a:rPr lang="en-US" i="1" baseline="30000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n</a:t>
                </a:r>
                <a:r>
                  <a:rPr lang="en-US" i="1" baseline="30000" dirty="0" smtClean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baseline="30000" dirty="0" smtClean="0">
                    <a:latin typeface="Arial" pitchFamily="34" charset="0"/>
                    <a:cs typeface="Arial" pitchFamily="34" charset="0"/>
                    <a:sym typeface="Symbol"/>
                  </a:rPr>
                  <a:t> 1 </a:t>
                </a:r>
                <a:r>
                  <a:rPr lang="en-US" dirty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  <a:sym typeface="Symbol"/>
                  </a:rPr>
                  <a:t>+ 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  <a:sym typeface="Symbol"/>
                  </a:rPr>
                  <a:t>a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  <a:sym typeface="Symbol"/>
                  </a:rPr>
                  <a:t>      </a:t>
                </a:r>
                <a:r>
                  <a:rPr lang="en-US" i="1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x</a:t>
                </a:r>
                <a:r>
                  <a:rPr lang="en-US" i="1" baseline="30000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n</a:t>
                </a:r>
                <a:r>
                  <a:rPr lang="en-US" i="1" baseline="30000" dirty="0" smtClean="0">
                    <a:latin typeface="Arial" pitchFamily="34" charset="0"/>
                    <a:cs typeface="Arial" pitchFamily="34" charset="0"/>
                    <a:sym typeface="Symbol"/>
                  </a:rPr>
                  <a:t>  2</a:t>
                </a:r>
                <a:r>
                  <a:rPr lang="en-US" baseline="30000" dirty="0" smtClean="0">
                    <a:latin typeface="Arial" pitchFamily="34" charset="0"/>
                    <a:cs typeface="Arial" pitchFamily="34" charset="0"/>
                    <a:sym typeface="Symbol"/>
                  </a:rPr>
                  <a:t>  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  <a:sym typeface="Symbol"/>
                  </a:rPr>
                  <a:t>+ . . . + 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  <a:sym typeface="Symbol"/>
                  </a:rPr>
                  <a:t>a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  <a:sym typeface="Symbol"/>
                  </a:rPr>
                  <a:t>  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  <a:sym typeface="Symbol"/>
                  </a:rPr>
                  <a:t>x</a:t>
                </a:r>
                <a:r>
                  <a:rPr lang="en-US" baseline="30000" dirty="0" smtClean="0">
                    <a:latin typeface="Arial" pitchFamily="34" charset="0"/>
                    <a:cs typeface="Arial" pitchFamily="34" charset="0"/>
                    <a:sym typeface="Symbol"/>
                  </a:rPr>
                  <a:t>2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  <a:sym typeface="Symbol"/>
                  </a:rPr>
                  <a:t> + 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  <a:sym typeface="Symbol"/>
                  </a:rPr>
                  <a:t>a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  <a:sym typeface="Symbol"/>
                  </a:rPr>
                  <a:t>  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  <a:sym typeface="Symbol"/>
                  </a:rPr>
                  <a:t>x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  <a:sym typeface="Symbol"/>
                  </a:rPr>
                  <a:t>+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  <a:sym typeface="Symbol"/>
                  </a:rPr>
                  <a:t> a</a:t>
                </a:r>
                <a:endParaRPr lang="en-US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725726" y="2982658"/>
                <a:ext cx="5790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baseline="30000" dirty="0" smtClean="0">
                    <a:latin typeface="Arial" pitchFamily="34" charset="0"/>
                    <a:cs typeface="Arial" pitchFamily="34" charset="0"/>
                    <a:sym typeface="Symbol"/>
                  </a:rPr>
                  <a:t>n </a:t>
                </a:r>
                <a:r>
                  <a:rPr lang="en-US" baseline="30000" dirty="0" smtClean="0">
                    <a:latin typeface="Arial" pitchFamily="34" charset="0"/>
                    <a:cs typeface="Arial" pitchFamily="34" charset="0"/>
                    <a:sym typeface="Symbol"/>
                  </a:rPr>
                  <a:t> 1 </a:t>
                </a:r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934075" y="2983412"/>
                <a:ext cx="5790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baseline="30000" dirty="0" smtClean="0">
                    <a:latin typeface="Arial" pitchFamily="34" charset="0"/>
                    <a:cs typeface="Arial" pitchFamily="34" charset="0"/>
                    <a:sym typeface="Symbol"/>
                  </a:rPr>
                  <a:t>n </a:t>
                </a:r>
                <a:r>
                  <a:rPr lang="en-US" baseline="30000" dirty="0" smtClean="0">
                    <a:latin typeface="Arial" pitchFamily="34" charset="0"/>
                    <a:cs typeface="Arial" pitchFamily="34" charset="0"/>
                    <a:sym typeface="Symbol"/>
                  </a:rPr>
                  <a:t> 2 </a:t>
                </a:r>
                <a:endParaRPr lang="en-US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047606" y="2965030"/>
                <a:ext cx="2792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baseline="30000" dirty="0" smtClean="0">
                    <a:latin typeface="Arial" pitchFamily="34" charset="0"/>
                    <a:cs typeface="Arial" pitchFamily="34" charset="0"/>
                    <a:sym typeface="Symbol"/>
                  </a:rPr>
                  <a:t>n</a:t>
                </a:r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707916" y="3001598"/>
                <a:ext cx="3129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aseline="30000" dirty="0" smtClean="0">
                    <a:latin typeface="Arial" pitchFamily="34" charset="0"/>
                    <a:cs typeface="Arial" pitchFamily="34" charset="0"/>
                    <a:sym typeface="Symbol"/>
                  </a:rPr>
                  <a:t>2 </a:t>
                </a:r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380016" y="3000262"/>
                <a:ext cx="3129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aseline="30000" dirty="0" smtClean="0">
                    <a:latin typeface="Arial" pitchFamily="34" charset="0"/>
                    <a:cs typeface="Arial" pitchFamily="34" charset="0"/>
                    <a:sym typeface="Symbol"/>
                  </a:rPr>
                  <a:t>1 </a:t>
                </a:r>
                <a:endParaRPr lang="en-US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986808" y="2994690"/>
                <a:ext cx="2696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aseline="30000" dirty="0" smtClean="0">
                    <a:latin typeface="Arial" pitchFamily="34" charset="0"/>
                    <a:cs typeface="Arial" pitchFamily="34" charset="0"/>
                    <a:sym typeface="Symbol"/>
                  </a:rPr>
                  <a:t>0</a:t>
                </a:r>
                <a:endParaRPr lang="en-US" dirty="0"/>
              </a:p>
            </p:txBody>
          </p:sp>
        </p:grpSp>
      </p:grp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00042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Bagan</a:t>
            </a:r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3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Skema</a:t>
            </a:r>
            <a:endParaRPr lang="en-US" sz="32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071538" y="1214422"/>
            <a:ext cx="5857916" cy="5429288"/>
            <a:chOff x="1071538" y="1214422"/>
            <a:chExt cx="5857916" cy="5429288"/>
          </a:xfrm>
        </p:grpSpPr>
        <p:sp>
          <p:nvSpPr>
            <p:cNvPr id="3" name="TextBox 2"/>
            <p:cNvSpPr txBox="1"/>
            <p:nvPr/>
          </p:nvSpPr>
          <p:spPr>
            <a:xfrm>
              <a:off x="1071539" y="1214422"/>
              <a:ext cx="5168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0975">
                <a:spcBef>
                  <a:spcPts val="1200"/>
                </a:spcBef>
              </a:pP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Sukubanyak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) 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berderajat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4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857356" y="1747525"/>
              <a:ext cx="3449983" cy="512208"/>
              <a:chOff x="1142976" y="1285860"/>
              <a:chExt cx="3449983" cy="51220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142976" y="1285860"/>
                <a:ext cx="34499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f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(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x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) = 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a  x</a:t>
                </a:r>
                <a:r>
                  <a:rPr lang="en-US" baseline="30000" dirty="0" smtClean="0">
                    <a:latin typeface="Times" pitchFamily="18" charset="0"/>
                    <a:cs typeface="Arial" pitchFamily="34" charset="0"/>
                  </a:rPr>
                  <a:t>4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 + 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a  x</a:t>
                </a:r>
                <a:r>
                  <a:rPr lang="en-US" baseline="30000" dirty="0" smtClean="0">
                    <a:latin typeface="Times" pitchFamily="18" charset="0"/>
                    <a:cs typeface="Arial" pitchFamily="34" charset="0"/>
                  </a:rPr>
                  <a:t>3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 + 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a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  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x</a:t>
                </a:r>
                <a:r>
                  <a:rPr lang="en-US" baseline="30000" dirty="0" smtClean="0">
                    <a:latin typeface="Times" pitchFamily="18" charset="0"/>
                    <a:cs typeface="Arial" pitchFamily="34" charset="0"/>
                  </a:rPr>
                  <a:t>2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 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+ 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a  x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 + 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a</a:t>
                </a:r>
                <a:endParaRPr lang="en-US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809228" y="1427982"/>
                <a:ext cx="2616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aseline="30000" dirty="0" smtClean="0">
                    <a:latin typeface="Times" pitchFamily="18" charset="0"/>
                    <a:cs typeface="Arial" pitchFamily="34" charset="0"/>
                  </a:rPr>
                  <a:t>4</a:t>
                </a:r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443154" y="1427982"/>
                <a:ext cx="2616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aseline="30000" dirty="0" smtClean="0">
                    <a:latin typeface="Times" pitchFamily="18" charset="0"/>
                    <a:cs typeface="Arial" pitchFamily="34" charset="0"/>
                  </a:rPr>
                  <a:t>3</a:t>
                </a:r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096620" y="1428736"/>
                <a:ext cx="2616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aseline="30000" dirty="0" smtClean="0">
                    <a:latin typeface="Times" pitchFamily="18" charset="0"/>
                    <a:cs typeface="Arial" pitchFamily="34" charset="0"/>
                  </a:rPr>
                  <a:t>2</a:t>
                </a:r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750840" y="1428736"/>
                <a:ext cx="2616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aseline="30000" dirty="0" smtClean="0">
                    <a:latin typeface="Times" pitchFamily="18" charset="0"/>
                    <a:cs typeface="Arial" pitchFamily="34" charset="0"/>
                  </a:rPr>
                  <a:t>1</a:t>
                </a:r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321590" y="1428736"/>
                <a:ext cx="2616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aseline="30000" dirty="0" smtClean="0">
                    <a:latin typeface="Times" pitchFamily="18" charset="0"/>
                    <a:cs typeface="Arial" pitchFamily="34" charset="0"/>
                  </a:rPr>
                  <a:t>0</a:t>
                </a:r>
                <a:endParaRPr lang="en-US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071538" y="2343670"/>
              <a:ext cx="5857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0975">
                <a:spcBef>
                  <a:spcPts val="1200"/>
                </a:spcBef>
              </a:pP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Nilai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sukubanyak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)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untuk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x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= 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k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857356" y="2805335"/>
              <a:ext cx="3449983" cy="512208"/>
              <a:chOff x="1142976" y="1285860"/>
              <a:chExt cx="3449983" cy="512208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142976" y="1285860"/>
                <a:ext cx="34499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f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(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k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) = 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a  k</a:t>
                </a:r>
                <a:r>
                  <a:rPr lang="en-US" baseline="30000" dirty="0" smtClean="0">
                    <a:latin typeface="Times" pitchFamily="18" charset="0"/>
                    <a:cs typeface="Arial" pitchFamily="34" charset="0"/>
                  </a:rPr>
                  <a:t>4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 + 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a  k</a:t>
                </a:r>
                <a:r>
                  <a:rPr lang="en-US" baseline="30000" dirty="0" smtClean="0">
                    <a:latin typeface="Times" pitchFamily="18" charset="0"/>
                    <a:cs typeface="Arial" pitchFamily="34" charset="0"/>
                  </a:rPr>
                  <a:t>3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 + 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a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  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k</a:t>
                </a:r>
                <a:r>
                  <a:rPr lang="en-US" baseline="30000" dirty="0" smtClean="0">
                    <a:latin typeface="Times" pitchFamily="18" charset="0"/>
                    <a:cs typeface="Arial" pitchFamily="34" charset="0"/>
                  </a:rPr>
                  <a:t>2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 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+ 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a  k</a:t>
                </a:r>
                <a:r>
                  <a:rPr lang="en-US" dirty="0" smtClean="0">
                    <a:latin typeface="Times" pitchFamily="18" charset="0"/>
                    <a:cs typeface="Arial" pitchFamily="34" charset="0"/>
                  </a:rPr>
                  <a:t> + </a:t>
                </a:r>
                <a:r>
                  <a:rPr lang="en-US" i="1" dirty="0" smtClean="0">
                    <a:latin typeface="Times" pitchFamily="18" charset="0"/>
                    <a:cs typeface="Arial" pitchFamily="34" charset="0"/>
                  </a:rPr>
                  <a:t>a</a:t>
                </a:r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809228" y="1427982"/>
                <a:ext cx="2616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aseline="30000" dirty="0" smtClean="0">
                    <a:latin typeface="Times" pitchFamily="18" charset="0"/>
                    <a:cs typeface="Arial" pitchFamily="34" charset="0"/>
                  </a:rPr>
                  <a:t>4</a:t>
                </a:r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443154" y="1427982"/>
                <a:ext cx="2616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aseline="30000" dirty="0" smtClean="0">
                    <a:latin typeface="Times" pitchFamily="18" charset="0"/>
                    <a:cs typeface="Arial" pitchFamily="34" charset="0"/>
                  </a:rPr>
                  <a:t>3</a:t>
                </a:r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096620" y="1428736"/>
                <a:ext cx="2616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aseline="30000" dirty="0" smtClean="0">
                    <a:latin typeface="Times" pitchFamily="18" charset="0"/>
                    <a:cs typeface="Arial" pitchFamily="34" charset="0"/>
                  </a:rPr>
                  <a:t>2</a:t>
                </a:r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750840" y="1428736"/>
                <a:ext cx="2616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aseline="30000" dirty="0" smtClean="0">
                    <a:latin typeface="Times" pitchFamily="18" charset="0"/>
                    <a:cs typeface="Arial" pitchFamily="34" charset="0"/>
                  </a:rPr>
                  <a:t>1</a:t>
                </a:r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321590" y="1428736"/>
                <a:ext cx="2616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aseline="30000" dirty="0" smtClean="0">
                    <a:latin typeface="Times" pitchFamily="18" charset="0"/>
                    <a:cs typeface="Arial" pitchFamily="34" charset="0"/>
                  </a:rPr>
                  <a:t>0</a:t>
                </a:r>
                <a:endParaRPr lang="en-US" dirty="0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1857356" y="3734783"/>
              <a:ext cx="4277133" cy="2908927"/>
              <a:chOff x="1142976" y="3357562"/>
              <a:chExt cx="4277133" cy="2908927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142976" y="3357562"/>
                <a:ext cx="3978974" cy="512208"/>
                <a:chOff x="1142976" y="1285860"/>
                <a:chExt cx="3978974" cy="512208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1142976" y="1285860"/>
                  <a:ext cx="397897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   </a:t>
                  </a:r>
                  <a:r>
                    <a:rPr lang="en-US" i="1" dirty="0" smtClean="0">
                      <a:latin typeface="Times" pitchFamily="18" charset="0"/>
                      <a:cs typeface="Arial" pitchFamily="34" charset="0"/>
                    </a:rPr>
                    <a:t>f</a:t>
                  </a:r>
                  <a:r>
                    <a:rPr lang="en-US" dirty="0" smtClean="0">
                      <a:latin typeface="Times" pitchFamily="18" charset="0"/>
                      <a:cs typeface="Arial" pitchFamily="34" charset="0"/>
                    </a:rPr>
                    <a:t>(</a:t>
                  </a:r>
                  <a:r>
                    <a:rPr lang="en-US" i="1" dirty="0" smtClean="0">
                      <a:latin typeface="Times" pitchFamily="18" charset="0"/>
                      <a:cs typeface="Arial" pitchFamily="34" charset="0"/>
                    </a:rPr>
                    <a:t>k</a:t>
                  </a:r>
                  <a:r>
                    <a:rPr lang="en-US" dirty="0" smtClean="0">
                      <a:latin typeface="Times" pitchFamily="18" charset="0"/>
                      <a:cs typeface="Arial" pitchFamily="34" charset="0"/>
                    </a:rPr>
                    <a:t>) = (</a:t>
                  </a:r>
                  <a:r>
                    <a:rPr lang="en-US" i="1" dirty="0" smtClean="0">
                      <a:latin typeface="Times" pitchFamily="18" charset="0"/>
                      <a:cs typeface="Arial" pitchFamily="34" charset="0"/>
                    </a:rPr>
                    <a:t>a  k</a:t>
                  </a:r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</a:rPr>
                    <a:t>3</a:t>
                  </a:r>
                  <a:r>
                    <a:rPr lang="en-US" dirty="0" smtClean="0">
                      <a:latin typeface="Times" pitchFamily="18" charset="0"/>
                      <a:cs typeface="Arial" pitchFamily="34" charset="0"/>
                    </a:rPr>
                    <a:t> + </a:t>
                  </a:r>
                  <a:r>
                    <a:rPr lang="en-US" i="1" dirty="0" smtClean="0">
                      <a:latin typeface="Times" pitchFamily="18" charset="0"/>
                      <a:cs typeface="Arial" pitchFamily="34" charset="0"/>
                    </a:rPr>
                    <a:t>a  k</a:t>
                  </a:r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</a:rPr>
                    <a:t>2</a:t>
                  </a:r>
                  <a:r>
                    <a:rPr lang="en-US" dirty="0" smtClean="0">
                      <a:latin typeface="Times" pitchFamily="18" charset="0"/>
                      <a:cs typeface="Arial" pitchFamily="34" charset="0"/>
                    </a:rPr>
                    <a:t> + </a:t>
                  </a:r>
                  <a:r>
                    <a:rPr lang="en-US" i="1" dirty="0" smtClean="0">
                      <a:latin typeface="Times" pitchFamily="18" charset="0"/>
                      <a:cs typeface="Arial" pitchFamily="34" charset="0"/>
                    </a:rPr>
                    <a:t>a</a:t>
                  </a:r>
                  <a:r>
                    <a:rPr lang="en-US" dirty="0" smtClean="0">
                      <a:latin typeface="Times" pitchFamily="18" charset="0"/>
                      <a:cs typeface="Arial" pitchFamily="34" charset="0"/>
                    </a:rPr>
                    <a:t>  </a:t>
                  </a:r>
                  <a:r>
                    <a:rPr lang="en-US" i="1" dirty="0" smtClean="0">
                      <a:latin typeface="Times" pitchFamily="18" charset="0"/>
                      <a:cs typeface="Arial" pitchFamily="34" charset="0"/>
                    </a:rPr>
                    <a:t>k </a:t>
                  </a:r>
                  <a:r>
                    <a:rPr lang="en-US" dirty="0" smtClean="0">
                      <a:latin typeface="Times" pitchFamily="18" charset="0"/>
                      <a:cs typeface="Arial" pitchFamily="34" charset="0"/>
                    </a:rPr>
                    <a:t>+ </a:t>
                  </a:r>
                  <a:r>
                    <a:rPr lang="en-US" i="1" dirty="0" smtClean="0">
                      <a:latin typeface="Times" pitchFamily="18" charset="0"/>
                      <a:cs typeface="Arial" pitchFamily="34" charset="0"/>
                    </a:rPr>
                    <a:t>a </a:t>
                  </a:r>
                  <a:r>
                    <a:rPr lang="en-US" dirty="0" smtClean="0">
                      <a:latin typeface="Times" pitchFamily="18" charset="0"/>
                      <a:cs typeface="Arial" pitchFamily="34" charset="0"/>
                    </a:rPr>
                    <a:t>)</a:t>
                  </a:r>
                  <a:r>
                    <a:rPr lang="en-US" i="1" dirty="0" smtClean="0">
                      <a:latin typeface="Times" pitchFamily="18" charset="0"/>
                      <a:cs typeface="Arial" pitchFamily="34" charset="0"/>
                    </a:rPr>
                    <a:t> k</a:t>
                  </a:r>
                  <a:r>
                    <a:rPr lang="en-US" dirty="0" smtClean="0">
                      <a:latin typeface="Times" pitchFamily="18" charset="0"/>
                      <a:cs typeface="Arial" pitchFamily="34" charset="0"/>
                    </a:rPr>
                    <a:t> + </a:t>
                  </a:r>
                  <a:r>
                    <a:rPr lang="en-US" i="1" dirty="0" smtClean="0">
                      <a:latin typeface="Times" pitchFamily="18" charset="0"/>
                      <a:cs typeface="Arial" pitchFamily="34" charset="0"/>
                    </a:rPr>
                    <a:t>a</a:t>
                  </a:r>
                  <a:endParaRPr lang="en-US" dirty="0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2278476" y="1427982"/>
                  <a:ext cx="2616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</a:rPr>
                    <a:t>4</a:t>
                  </a:r>
                  <a:endParaRPr lang="en-US" dirty="0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2912402" y="1427982"/>
                  <a:ext cx="2616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</a:rPr>
                    <a:t>3</a:t>
                  </a:r>
                  <a:endParaRPr lang="en-US" dirty="0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3577900" y="1428736"/>
                  <a:ext cx="2616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</a:rPr>
                    <a:t>2</a:t>
                  </a:r>
                  <a:endParaRPr lang="en-US" dirty="0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4159928" y="1428736"/>
                  <a:ext cx="2616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</a:rPr>
                    <a:t>1</a:t>
                  </a:r>
                  <a:endParaRPr lang="en-US" dirty="0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814902" y="1428736"/>
                  <a:ext cx="2616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</a:rPr>
                    <a:t>0</a:t>
                  </a:r>
                  <a:endParaRPr lang="en-US" dirty="0"/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1142976" y="4000504"/>
                <a:ext cx="4123245" cy="512208"/>
                <a:chOff x="1142976" y="1285860"/>
                <a:chExt cx="4123245" cy="512208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1142976" y="1285860"/>
                  <a:ext cx="412324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   </a:t>
                  </a:r>
                  <a:r>
                    <a:rPr lang="en-US" i="1" dirty="0" smtClean="0">
                      <a:latin typeface="Times" pitchFamily="18" charset="0"/>
                      <a:cs typeface="Arial" pitchFamily="34" charset="0"/>
                    </a:rPr>
                    <a:t>f</a:t>
                  </a:r>
                  <a:r>
                    <a:rPr lang="en-US" dirty="0" smtClean="0">
                      <a:latin typeface="Times" pitchFamily="18" charset="0"/>
                      <a:cs typeface="Arial" pitchFamily="34" charset="0"/>
                    </a:rPr>
                    <a:t>(</a:t>
                  </a:r>
                  <a:r>
                    <a:rPr lang="en-US" i="1" dirty="0" smtClean="0">
                      <a:latin typeface="Times" pitchFamily="18" charset="0"/>
                      <a:cs typeface="Arial" pitchFamily="34" charset="0"/>
                    </a:rPr>
                    <a:t>k</a:t>
                  </a:r>
                  <a:r>
                    <a:rPr lang="en-US" dirty="0" smtClean="0">
                      <a:latin typeface="Times" pitchFamily="18" charset="0"/>
                      <a:cs typeface="Arial" pitchFamily="34" charset="0"/>
                    </a:rPr>
                    <a:t>) = {(</a:t>
                  </a:r>
                  <a:r>
                    <a:rPr lang="en-US" i="1" dirty="0" smtClean="0">
                      <a:latin typeface="Times" pitchFamily="18" charset="0"/>
                      <a:cs typeface="Arial" pitchFamily="34" charset="0"/>
                    </a:rPr>
                    <a:t>a  k</a:t>
                  </a:r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</a:rPr>
                    <a:t>2</a:t>
                  </a:r>
                  <a:r>
                    <a:rPr lang="en-US" dirty="0" smtClean="0">
                      <a:latin typeface="Times" pitchFamily="18" charset="0"/>
                      <a:cs typeface="Arial" pitchFamily="34" charset="0"/>
                    </a:rPr>
                    <a:t> + </a:t>
                  </a:r>
                  <a:r>
                    <a:rPr lang="en-US" i="1" dirty="0" smtClean="0">
                      <a:latin typeface="Times" pitchFamily="18" charset="0"/>
                      <a:cs typeface="Arial" pitchFamily="34" charset="0"/>
                    </a:rPr>
                    <a:t>a  k</a:t>
                  </a:r>
                  <a:r>
                    <a:rPr lang="en-US" dirty="0" smtClean="0">
                      <a:latin typeface="Times" pitchFamily="18" charset="0"/>
                      <a:cs typeface="Arial" pitchFamily="34" charset="0"/>
                    </a:rPr>
                    <a:t> + </a:t>
                  </a:r>
                  <a:r>
                    <a:rPr lang="en-US" i="1" dirty="0" smtClean="0">
                      <a:latin typeface="Times" pitchFamily="18" charset="0"/>
                      <a:cs typeface="Arial" pitchFamily="34" charset="0"/>
                    </a:rPr>
                    <a:t>a</a:t>
                  </a:r>
                  <a:r>
                    <a:rPr lang="en-US" dirty="0" smtClean="0">
                      <a:latin typeface="Times" pitchFamily="18" charset="0"/>
                      <a:cs typeface="Arial" pitchFamily="34" charset="0"/>
                    </a:rPr>
                    <a:t>  )</a:t>
                  </a:r>
                  <a:r>
                    <a:rPr lang="en-US" i="1" dirty="0" smtClean="0">
                      <a:latin typeface="Times" pitchFamily="18" charset="0"/>
                      <a:cs typeface="Arial" pitchFamily="34" charset="0"/>
                    </a:rPr>
                    <a:t>k </a:t>
                  </a:r>
                  <a:r>
                    <a:rPr lang="en-US" dirty="0" smtClean="0">
                      <a:latin typeface="Times" pitchFamily="18" charset="0"/>
                      <a:cs typeface="Arial" pitchFamily="34" charset="0"/>
                    </a:rPr>
                    <a:t>+ </a:t>
                  </a:r>
                  <a:r>
                    <a:rPr lang="en-US" i="1" dirty="0" smtClean="0">
                      <a:latin typeface="Times" pitchFamily="18" charset="0"/>
                      <a:cs typeface="Arial" pitchFamily="34" charset="0"/>
                    </a:rPr>
                    <a:t>a </a:t>
                  </a:r>
                  <a:r>
                    <a:rPr lang="en-US" dirty="0" smtClean="0">
                      <a:latin typeface="Times" pitchFamily="18" charset="0"/>
                      <a:cs typeface="Arial" pitchFamily="34" charset="0"/>
                    </a:rPr>
                    <a:t>}</a:t>
                  </a:r>
                  <a:r>
                    <a:rPr lang="en-US" i="1" dirty="0" smtClean="0">
                      <a:latin typeface="Times" pitchFamily="18" charset="0"/>
                      <a:cs typeface="Arial" pitchFamily="34" charset="0"/>
                    </a:rPr>
                    <a:t> k</a:t>
                  </a:r>
                  <a:r>
                    <a:rPr lang="en-US" dirty="0" smtClean="0">
                      <a:latin typeface="Times" pitchFamily="18" charset="0"/>
                      <a:cs typeface="Arial" pitchFamily="34" charset="0"/>
                    </a:rPr>
                    <a:t> + </a:t>
                  </a:r>
                  <a:r>
                    <a:rPr lang="en-US" i="1" dirty="0" smtClean="0">
                      <a:latin typeface="Times" pitchFamily="18" charset="0"/>
                      <a:cs typeface="Arial" pitchFamily="34" charset="0"/>
                    </a:rPr>
                    <a:t>a</a:t>
                  </a:r>
                  <a:endParaRPr lang="en-US" dirty="0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2386764" y="1427982"/>
                  <a:ext cx="2616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</a:rPr>
                    <a:t>4</a:t>
                  </a:r>
                  <a:endParaRPr lang="en-US" dirty="0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3020690" y="1427982"/>
                  <a:ext cx="2616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</a:rPr>
                    <a:t>3</a:t>
                  </a:r>
                  <a:endParaRPr lang="en-US" dirty="0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3686188" y="1428736"/>
                  <a:ext cx="2616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</a:rPr>
                    <a:t>2</a:t>
                  </a:r>
                  <a:endParaRPr lang="en-US" dirty="0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292280" y="1428736"/>
                  <a:ext cx="2616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</a:rPr>
                    <a:t>1</a:t>
                  </a:r>
                  <a:endParaRPr lang="en-US" dirty="0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4947254" y="1428736"/>
                  <a:ext cx="2616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</a:rPr>
                    <a:t>0</a:t>
                  </a:r>
                  <a:endParaRPr lang="en-US" dirty="0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1142976" y="4618628"/>
                <a:ext cx="4277133" cy="512208"/>
                <a:chOff x="1142976" y="1285860"/>
                <a:chExt cx="4277133" cy="512208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1142976" y="1285860"/>
                  <a:ext cx="427713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Times" pitchFamily="18" charset="0"/>
                      <a:cs typeface="Arial" pitchFamily="34" charset="0"/>
                      <a:sym typeface="Symbol"/>
                    </a:rPr>
                    <a:t>   </a:t>
                  </a:r>
                  <a:r>
                    <a:rPr lang="en-US" i="1" dirty="0" smtClean="0">
                      <a:latin typeface="Times" pitchFamily="18" charset="0"/>
                      <a:cs typeface="Arial" pitchFamily="34" charset="0"/>
                    </a:rPr>
                    <a:t>f</a:t>
                  </a:r>
                  <a:r>
                    <a:rPr lang="en-US" dirty="0" smtClean="0">
                      <a:latin typeface="Times" pitchFamily="18" charset="0"/>
                      <a:cs typeface="Arial" pitchFamily="34" charset="0"/>
                    </a:rPr>
                    <a:t>(</a:t>
                  </a:r>
                  <a:r>
                    <a:rPr lang="en-US" i="1" dirty="0" smtClean="0">
                      <a:latin typeface="Times" pitchFamily="18" charset="0"/>
                      <a:cs typeface="Arial" pitchFamily="34" charset="0"/>
                    </a:rPr>
                    <a:t>k</a:t>
                  </a:r>
                  <a:r>
                    <a:rPr lang="en-US" dirty="0" smtClean="0">
                      <a:latin typeface="Times" pitchFamily="18" charset="0"/>
                      <a:cs typeface="Arial" pitchFamily="34" charset="0"/>
                    </a:rPr>
                    <a:t>) = [{(</a:t>
                  </a:r>
                  <a:r>
                    <a:rPr lang="en-US" i="1" dirty="0" smtClean="0">
                      <a:latin typeface="Times" pitchFamily="18" charset="0"/>
                      <a:cs typeface="Arial" pitchFamily="34" charset="0"/>
                    </a:rPr>
                    <a:t>a  k</a:t>
                  </a:r>
                  <a:r>
                    <a:rPr lang="en-US" dirty="0" smtClean="0">
                      <a:latin typeface="Times" pitchFamily="18" charset="0"/>
                      <a:cs typeface="Arial" pitchFamily="34" charset="0"/>
                    </a:rPr>
                    <a:t> + </a:t>
                  </a:r>
                  <a:r>
                    <a:rPr lang="en-US" i="1" dirty="0" smtClean="0">
                      <a:latin typeface="Times" pitchFamily="18" charset="0"/>
                      <a:cs typeface="Arial" pitchFamily="34" charset="0"/>
                    </a:rPr>
                    <a:t>a  </a:t>
                  </a:r>
                  <a:r>
                    <a:rPr lang="en-US" dirty="0" smtClean="0">
                      <a:latin typeface="Times" pitchFamily="18" charset="0"/>
                      <a:cs typeface="Arial" pitchFamily="34" charset="0"/>
                    </a:rPr>
                    <a:t>)</a:t>
                  </a:r>
                  <a:r>
                    <a:rPr lang="en-US" i="1" dirty="0" smtClean="0">
                      <a:latin typeface="Times" pitchFamily="18" charset="0"/>
                      <a:cs typeface="Arial" pitchFamily="34" charset="0"/>
                    </a:rPr>
                    <a:t>k</a:t>
                  </a:r>
                  <a:r>
                    <a:rPr lang="en-US" dirty="0" smtClean="0">
                      <a:latin typeface="Times" pitchFamily="18" charset="0"/>
                      <a:cs typeface="Arial" pitchFamily="34" charset="0"/>
                    </a:rPr>
                    <a:t> + </a:t>
                  </a:r>
                  <a:r>
                    <a:rPr lang="en-US" i="1" dirty="0" smtClean="0">
                      <a:latin typeface="Times" pitchFamily="18" charset="0"/>
                      <a:cs typeface="Arial" pitchFamily="34" charset="0"/>
                    </a:rPr>
                    <a:t>a</a:t>
                  </a:r>
                  <a:r>
                    <a:rPr lang="en-US" dirty="0" smtClean="0">
                      <a:latin typeface="Times" pitchFamily="18" charset="0"/>
                      <a:cs typeface="Arial" pitchFamily="34" charset="0"/>
                    </a:rPr>
                    <a:t>  }</a:t>
                  </a:r>
                  <a:r>
                    <a:rPr lang="en-US" i="1" dirty="0" smtClean="0">
                      <a:latin typeface="Times" pitchFamily="18" charset="0"/>
                      <a:cs typeface="Arial" pitchFamily="34" charset="0"/>
                    </a:rPr>
                    <a:t>k </a:t>
                  </a:r>
                  <a:r>
                    <a:rPr lang="en-US" dirty="0" smtClean="0">
                      <a:latin typeface="Times" pitchFamily="18" charset="0"/>
                      <a:cs typeface="Arial" pitchFamily="34" charset="0"/>
                    </a:rPr>
                    <a:t>+ </a:t>
                  </a:r>
                  <a:r>
                    <a:rPr lang="en-US" i="1" dirty="0" smtClean="0">
                      <a:latin typeface="Times" pitchFamily="18" charset="0"/>
                      <a:cs typeface="Arial" pitchFamily="34" charset="0"/>
                    </a:rPr>
                    <a:t>a </a:t>
                  </a:r>
                  <a:r>
                    <a:rPr lang="en-US" dirty="0" smtClean="0">
                      <a:latin typeface="Times" pitchFamily="18" charset="0"/>
                      <a:cs typeface="Arial" pitchFamily="34" charset="0"/>
                    </a:rPr>
                    <a:t>]</a:t>
                  </a:r>
                  <a:r>
                    <a:rPr lang="en-US" i="1" dirty="0" smtClean="0">
                      <a:latin typeface="Times" pitchFamily="18" charset="0"/>
                      <a:cs typeface="Arial" pitchFamily="34" charset="0"/>
                    </a:rPr>
                    <a:t> k</a:t>
                  </a:r>
                  <a:r>
                    <a:rPr lang="en-US" dirty="0" smtClean="0">
                      <a:latin typeface="Times" pitchFamily="18" charset="0"/>
                      <a:cs typeface="Arial" pitchFamily="34" charset="0"/>
                    </a:rPr>
                    <a:t> + </a:t>
                  </a:r>
                  <a:r>
                    <a:rPr lang="en-US" i="1" dirty="0" smtClean="0">
                      <a:latin typeface="Times" pitchFamily="18" charset="0"/>
                      <a:cs typeface="Arial" pitchFamily="34" charset="0"/>
                    </a:rPr>
                    <a:t>a</a:t>
                  </a:r>
                  <a:endParaRPr lang="en-US" dirty="0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2458956" y="1427982"/>
                  <a:ext cx="2616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</a:rPr>
                    <a:t>4</a:t>
                  </a:r>
                  <a:endParaRPr lang="en-US" dirty="0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3020690" y="1427982"/>
                  <a:ext cx="2616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</a:rPr>
                    <a:t>3</a:t>
                  </a:r>
                  <a:endParaRPr lang="en-US" dirty="0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3686188" y="1428736"/>
                  <a:ext cx="2616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</a:rPr>
                    <a:t>2</a:t>
                  </a:r>
                  <a:endParaRPr lang="en-US" dirty="0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4388536" y="1428736"/>
                  <a:ext cx="2616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</a:rPr>
                    <a:t>1</a:t>
                  </a:r>
                  <a:endParaRPr lang="en-US" dirty="0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5043510" y="1428736"/>
                  <a:ext cx="2616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</a:rPr>
                    <a:t>0</a:t>
                  </a:r>
                  <a:endParaRPr lang="en-US" dirty="0"/>
                </a:p>
              </p:txBody>
            </p:sp>
          </p:grpSp>
          <p:sp>
            <p:nvSpPr>
              <p:cNvPr id="48" name="Freeform 47"/>
              <p:cNvSpPr/>
              <p:nvPr/>
            </p:nvSpPr>
            <p:spPr>
              <a:xfrm>
                <a:off x="2334126" y="4969042"/>
                <a:ext cx="2225842" cy="757990"/>
              </a:xfrm>
              <a:custGeom>
                <a:avLst/>
                <a:gdLst>
                  <a:gd name="connsiteX0" fmla="*/ 0 w 2225842"/>
                  <a:gd name="connsiteY0" fmla="*/ 36095 h 757990"/>
                  <a:gd name="connsiteX1" fmla="*/ 0 w 2225842"/>
                  <a:gd name="connsiteY1" fmla="*/ 685800 h 757990"/>
                  <a:gd name="connsiteX2" fmla="*/ 1263316 w 2225842"/>
                  <a:gd name="connsiteY2" fmla="*/ 685800 h 757990"/>
                  <a:gd name="connsiteX3" fmla="*/ 1287379 w 2225842"/>
                  <a:gd name="connsiteY3" fmla="*/ 757990 h 757990"/>
                  <a:gd name="connsiteX4" fmla="*/ 1323474 w 2225842"/>
                  <a:gd name="connsiteY4" fmla="*/ 685800 h 757990"/>
                  <a:gd name="connsiteX5" fmla="*/ 2225842 w 2225842"/>
                  <a:gd name="connsiteY5" fmla="*/ 685800 h 757990"/>
                  <a:gd name="connsiteX6" fmla="*/ 2213811 w 2225842"/>
                  <a:gd name="connsiteY6" fmla="*/ 0 h 757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5842" h="757990">
                    <a:moveTo>
                      <a:pt x="0" y="36095"/>
                    </a:moveTo>
                    <a:lnTo>
                      <a:pt x="0" y="685800"/>
                    </a:lnTo>
                    <a:lnTo>
                      <a:pt x="1263316" y="685800"/>
                    </a:lnTo>
                    <a:lnTo>
                      <a:pt x="1287379" y="757990"/>
                    </a:lnTo>
                    <a:lnTo>
                      <a:pt x="1323474" y="685800"/>
                    </a:lnTo>
                    <a:lnTo>
                      <a:pt x="2225842" y="685800"/>
                    </a:lnTo>
                    <a:lnTo>
                      <a:pt x="2213811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2430379" y="4993105"/>
                <a:ext cx="1540042" cy="541421"/>
              </a:xfrm>
              <a:custGeom>
                <a:avLst/>
                <a:gdLst>
                  <a:gd name="connsiteX0" fmla="*/ 0 w 1540042"/>
                  <a:gd name="connsiteY0" fmla="*/ 36095 h 541421"/>
                  <a:gd name="connsiteX1" fmla="*/ 0 w 1540042"/>
                  <a:gd name="connsiteY1" fmla="*/ 433137 h 541421"/>
                  <a:gd name="connsiteX2" fmla="*/ 770021 w 1540042"/>
                  <a:gd name="connsiteY2" fmla="*/ 433137 h 541421"/>
                  <a:gd name="connsiteX3" fmla="*/ 782053 w 1540042"/>
                  <a:gd name="connsiteY3" fmla="*/ 541421 h 541421"/>
                  <a:gd name="connsiteX4" fmla="*/ 854242 w 1540042"/>
                  <a:gd name="connsiteY4" fmla="*/ 433137 h 541421"/>
                  <a:gd name="connsiteX5" fmla="*/ 1540042 w 1540042"/>
                  <a:gd name="connsiteY5" fmla="*/ 433137 h 541421"/>
                  <a:gd name="connsiteX6" fmla="*/ 1540042 w 1540042"/>
                  <a:gd name="connsiteY6" fmla="*/ 0 h 541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0042" h="541421">
                    <a:moveTo>
                      <a:pt x="0" y="36095"/>
                    </a:moveTo>
                    <a:lnTo>
                      <a:pt x="0" y="433137"/>
                    </a:lnTo>
                    <a:lnTo>
                      <a:pt x="770021" y="433137"/>
                    </a:lnTo>
                    <a:lnTo>
                      <a:pt x="782053" y="541421"/>
                    </a:lnTo>
                    <a:lnTo>
                      <a:pt x="854242" y="433137"/>
                    </a:lnTo>
                    <a:lnTo>
                      <a:pt x="1540042" y="433137"/>
                    </a:lnTo>
                    <a:lnTo>
                      <a:pt x="1540042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2538663" y="5041232"/>
                <a:ext cx="625642" cy="216568"/>
              </a:xfrm>
              <a:custGeom>
                <a:avLst/>
                <a:gdLst>
                  <a:gd name="connsiteX0" fmla="*/ 0 w 625642"/>
                  <a:gd name="connsiteY0" fmla="*/ 0 h 216568"/>
                  <a:gd name="connsiteX1" fmla="*/ 12032 w 625642"/>
                  <a:gd name="connsiteY1" fmla="*/ 180473 h 216568"/>
                  <a:gd name="connsiteX2" fmla="*/ 324853 w 625642"/>
                  <a:gd name="connsiteY2" fmla="*/ 180473 h 216568"/>
                  <a:gd name="connsiteX3" fmla="*/ 360948 w 625642"/>
                  <a:gd name="connsiteY3" fmla="*/ 216568 h 216568"/>
                  <a:gd name="connsiteX4" fmla="*/ 397042 w 625642"/>
                  <a:gd name="connsiteY4" fmla="*/ 168442 h 216568"/>
                  <a:gd name="connsiteX5" fmla="*/ 625642 w 625642"/>
                  <a:gd name="connsiteY5" fmla="*/ 168442 h 216568"/>
                  <a:gd name="connsiteX6" fmla="*/ 625642 w 625642"/>
                  <a:gd name="connsiteY6" fmla="*/ 12031 h 21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5642" h="216568">
                    <a:moveTo>
                      <a:pt x="0" y="0"/>
                    </a:moveTo>
                    <a:lnTo>
                      <a:pt x="12032" y="180473"/>
                    </a:lnTo>
                    <a:lnTo>
                      <a:pt x="324853" y="180473"/>
                    </a:lnTo>
                    <a:lnTo>
                      <a:pt x="360948" y="216568"/>
                    </a:lnTo>
                    <a:lnTo>
                      <a:pt x="397042" y="168442"/>
                    </a:lnTo>
                    <a:lnTo>
                      <a:pt x="625642" y="168442"/>
                    </a:lnTo>
                    <a:lnTo>
                      <a:pt x="625642" y="12031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2225842" y="5017168"/>
                <a:ext cx="2959769" cy="974558"/>
              </a:xfrm>
              <a:custGeom>
                <a:avLst/>
                <a:gdLst>
                  <a:gd name="connsiteX0" fmla="*/ 0 w 2959769"/>
                  <a:gd name="connsiteY0" fmla="*/ 0 h 974558"/>
                  <a:gd name="connsiteX1" fmla="*/ 0 w 2959769"/>
                  <a:gd name="connsiteY1" fmla="*/ 890337 h 974558"/>
                  <a:gd name="connsiteX2" fmla="*/ 1985211 w 2959769"/>
                  <a:gd name="connsiteY2" fmla="*/ 890337 h 974558"/>
                  <a:gd name="connsiteX3" fmla="*/ 2033337 w 2959769"/>
                  <a:gd name="connsiteY3" fmla="*/ 974558 h 974558"/>
                  <a:gd name="connsiteX4" fmla="*/ 2057400 w 2959769"/>
                  <a:gd name="connsiteY4" fmla="*/ 878306 h 974558"/>
                  <a:gd name="connsiteX5" fmla="*/ 2959769 w 2959769"/>
                  <a:gd name="connsiteY5" fmla="*/ 878306 h 974558"/>
                  <a:gd name="connsiteX6" fmla="*/ 2935705 w 2959769"/>
                  <a:gd name="connsiteY6" fmla="*/ 0 h 974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59769" h="974558">
                    <a:moveTo>
                      <a:pt x="0" y="0"/>
                    </a:moveTo>
                    <a:lnTo>
                      <a:pt x="0" y="890337"/>
                    </a:lnTo>
                    <a:lnTo>
                      <a:pt x="1985211" y="890337"/>
                    </a:lnTo>
                    <a:lnTo>
                      <a:pt x="2033337" y="974558"/>
                    </a:lnTo>
                    <a:lnTo>
                      <a:pt x="2057400" y="878306"/>
                    </a:lnTo>
                    <a:lnTo>
                      <a:pt x="2959769" y="878306"/>
                    </a:lnTo>
                    <a:lnTo>
                      <a:pt x="2935705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4120062" y="5988736"/>
                <a:ext cx="261610" cy="277753"/>
                <a:chOff x="6583542" y="4786322"/>
                <a:chExt cx="261610" cy="277753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6643702" y="4786322"/>
                  <a:ext cx="142876" cy="1428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6583542" y="4787076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</a:rPr>
                    <a:t>4</a:t>
                  </a:r>
                  <a:endParaRPr lang="en-US" baseline="30000" dirty="0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3500430" y="5751866"/>
                <a:ext cx="261610" cy="277753"/>
                <a:chOff x="6583542" y="4786322"/>
                <a:chExt cx="261610" cy="277753"/>
              </a:xfrm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6643702" y="4786322"/>
                  <a:ext cx="142876" cy="1428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6583542" y="4787076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</a:rPr>
                    <a:t>3</a:t>
                  </a:r>
                  <a:endParaRPr lang="en-US" baseline="30000" dirty="0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3120684" y="5501456"/>
                <a:ext cx="261610" cy="277753"/>
                <a:chOff x="6583542" y="4786322"/>
                <a:chExt cx="261610" cy="277753"/>
              </a:xfrm>
            </p:grpSpPr>
            <p:sp>
              <p:nvSpPr>
                <p:cNvPr id="62" name="Rectangle 61"/>
                <p:cNvSpPr/>
                <p:nvPr/>
              </p:nvSpPr>
              <p:spPr>
                <a:xfrm>
                  <a:off x="6643702" y="4786322"/>
                  <a:ext cx="142876" cy="1428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6583542" y="4787076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</a:rPr>
                    <a:t>2</a:t>
                  </a:r>
                  <a:endParaRPr lang="en-US" baseline="30000" dirty="0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2822900" y="5275110"/>
                <a:ext cx="261610" cy="277753"/>
                <a:chOff x="6583542" y="4786322"/>
                <a:chExt cx="261610" cy="277753"/>
              </a:xfrm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6643702" y="4786322"/>
                  <a:ext cx="142876" cy="1428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6583542" y="4787076"/>
                  <a:ext cx="2616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 dirty="0" smtClean="0">
                      <a:latin typeface="Times" pitchFamily="18" charset="0"/>
                      <a:cs typeface="Arial" pitchFamily="34" charset="0"/>
                    </a:rPr>
                    <a:t>1</a:t>
                  </a:r>
                  <a:endParaRPr lang="en-US" baseline="30000" dirty="0"/>
                </a:p>
              </p:txBody>
            </p:sp>
          </p:grpSp>
        </p:grpSp>
      </p:grp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620688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Algoritma</a:t>
            </a:r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Bagan</a:t>
            </a:r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3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Skema</a:t>
            </a:r>
            <a:endParaRPr lang="en-US" sz="32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428596" y="1739797"/>
            <a:ext cx="8215370" cy="3970318"/>
            <a:chOff x="428596" y="415064"/>
            <a:chExt cx="8215370" cy="3970318"/>
          </a:xfrm>
        </p:grpSpPr>
        <p:sp>
          <p:nvSpPr>
            <p:cNvPr id="3" name="TextBox 2"/>
            <p:cNvSpPr txBox="1"/>
            <p:nvPr/>
          </p:nvSpPr>
          <p:spPr>
            <a:xfrm>
              <a:off x="428596" y="415064"/>
              <a:ext cx="8143932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Langkah</a:t>
              </a:r>
              <a:r>
                <a:rPr lang="en-US" sz="28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1</a:t>
              </a:r>
            </a:p>
            <a:p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Kalikan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i="1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dengan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i="1" dirty="0" smtClean="0">
                  <a:latin typeface="Arial" pitchFamily="34" charset="0"/>
                  <a:cs typeface="Arial" pitchFamily="34" charset="0"/>
                </a:rPr>
                <a:t>k,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kemudian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jumlakan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hasilnya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dengan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i="1" dirty="0" smtClean="0">
                  <a:latin typeface="Arial" pitchFamily="34" charset="0"/>
                  <a:cs typeface="Arial" pitchFamily="34" charset="0"/>
                </a:rPr>
                <a:t>a</a:t>
              </a:r>
            </a:p>
            <a:p>
              <a:endParaRPr lang="en-US" sz="2800" i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n-US" sz="2800" b="1" dirty="0" err="1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Langkah</a:t>
              </a:r>
              <a:r>
                <a:rPr lang="en-US" sz="28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 2</a:t>
              </a:r>
            </a:p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Kalikan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hasil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pada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langkah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pertama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2800" i="1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2800" i="1" dirty="0" smtClean="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+ </a:t>
              </a:r>
              <a:r>
                <a:rPr lang="en-US" sz="2800" i="1" dirty="0" smtClean="0">
                  <a:latin typeface="Arial" pitchFamily="34" charset="0"/>
                  <a:cs typeface="Arial" pitchFamily="34" charset="0"/>
                </a:rPr>
                <a:t>a 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)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dengan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i="1" dirty="0" smtClean="0">
                  <a:latin typeface="Arial" pitchFamily="34" charset="0"/>
                  <a:cs typeface="Arial" pitchFamily="34" charset="0"/>
                </a:rPr>
                <a:t>k,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kemudian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jumlahkan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hasilnya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dengan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i="1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 .</a:t>
              </a:r>
            </a:p>
            <a:p>
              <a:endParaRPr lang="en-US" sz="2800" dirty="0" smtClean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143372" y="1461325"/>
              <a:ext cx="3714776" cy="1810090"/>
              <a:chOff x="7135705" y="519845"/>
              <a:chExt cx="3714776" cy="181009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7135705" y="519845"/>
                <a:ext cx="137249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800" i="1" dirty="0" smtClean="0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+ </a:t>
                </a:r>
                <a:r>
                  <a:rPr lang="en-US" sz="28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en-US" sz="2800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9580761" y="1926204"/>
                <a:ext cx="317716" cy="379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aseline="30000" dirty="0" smtClean="0">
                    <a:latin typeface="Arial" pitchFamily="34" charset="0"/>
                    <a:cs typeface="Arial" pitchFamily="34" charset="0"/>
                  </a:rPr>
                  <a:t>4</a:t>
                </a:r>
                <a:endParaRPr lang="en-US" sz="2800" baseline="30000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0532765" y="1950344"/>
                <a:ext cx="317716" cy="379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aseline="30000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lang="en-US" sz="2800" baseline="30000" dirty="0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4357686" y="1727274"/>
              <a:ext cx="317716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aseline="300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800" baseline="30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286380" y="1796114"/>
              <a:ext cx="317716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aseline="30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800" baseline="30000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071670" y="3581311"/>
              <a:ext cx="5381990" cy="721768"/>
              <a:chOff x="6143636" y="1559999"/>
              <a:chExt cx="5381990" cy="721768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6143636" y="1559999"/>
                <a:ext cx="53174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28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800" i="1" dirty="0" smtClean="0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+ </a:t>
                </a:r>
                <a:r>
                  <a:rPr lang="en-US" sz="2800" i="1" dirty="0" smtClean="0">
                    <a:latin typeface="Arial" pitchFamily="34" charset="0"/>
                    <a:cs typeface="Arial" pitchFamily="34" charset="0"/>
                  </a:rPr>
                  <a:t>a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sz="2800" i="1" dirty="0" smtClean="0">
                    <a:latin typeface="Arial" pitchFamily="34" charset="0"/>
                    <a:cs typeface="Arial" pitchFamily="34" charset="0"/>
                  </a:rPr>
                  <a:t>k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+ </a:t>
                </a:r>
                <a:r>
                  <a:rPr lang="en-US" sz="2800" i="1" dirty="0" smtClean="0">
                    <a:latin typeface="Arial" pitchFamily="34" charset="0"/>
                    <a:cs typeface="Arial" pitchFamily="34" charset="0"/>
                  </a:rPr>
                  <a:t>a  = a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800" i="1" dirty="0" smtClean="0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en-US" sz="2800" baseline="30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+ </a:t>
                </a:r>
                <a:r>
                  <a:rPr lang="en-US" sz="28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800" i="1" dirty="0" smtClean="0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+ </a:t>
                </a:r>
                <a:r>
                  <a:rPr lang="en-US" sz="28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en-US" sz="2800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458338" y="1870644"/>
                <a:ext cx="317716" cy="379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aseline="30000" dirty="0" smtClean="0">
                    <a:latin typeface="Arial" pitchFamily="34" charset="0"/>
                    <a:cs typeface="Arial" pitchFamily="34" charset="0"/>
                  </a:rPr>
                  <a:t>4</a:t>
                </a:r>
                <a:endParaRPr lang="en-US" sz="2800" baseline="30000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414000" y="1886410"/>
                <a:ext cx="317716" cy="379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aseline="30000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lang="en-US" sz="2800" baseline="30000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9112068" y="1886410"/>
                <a:ext cx="317716" cy="379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aseline="30000" dirty="0" smtClean="0">
                    <a:latin typeface="Arial" pitchFamily="34" charset="0"/>
                    <a:cs typeface="Arial" pitchFamily="34" charset="0"/>
                  </a:rPr>
                  <a:t>4</a:t>
                </a:r>
                <a:endParaRPr lang="en-US" sz="2800" baseline="30000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405986" y="1886410"/>
                <a:ext cx="317716" cy="379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aseline="30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en-US" sz="2800" baseline="30000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0223544" y="1902176"/>
                <a:ext cx="317716" cy="379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aseline="30000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lang="en-US" sz="2800" baseline="30000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1207910" y="1886410"/>
                <a:ext cx="317716" cy="379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aseline="30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en-US" sz="2800" baseline="30000" dirty="0"/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8326250" y="3318713"/>
              <a:ext cx="317716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aseline="30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800" baseline="30000" dirty="0"/>
            </a:p>
          </p:txBody>
        </p:sp>
      </p:grp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3">
  <a:themeElements>
    <a:clrScheme name="shalh03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5_shalh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alh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lh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lh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lh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lh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lh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lh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lh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lh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lh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lh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lh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12">
  <a:themeElements>
    <a:clrScheme name="shalh03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2_shalh04">
      <a:majorFont>
        <a:latin typeface="Bernard MT Condensed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alh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lh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lh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lh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lh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lh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lh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lh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lh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lh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lh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lh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eme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Theme13</Template>
  <TotalTime>1202</TotalTime>
  <Words>3646</Words>
  <Application>Microsoft Office PowerPoint</Application>
  <PresentationFormat>On-screen Show (4:3)</PresentationFormat>
  <Paragraphs>770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Theme13</vt:lpstr>
      <vt:lpstr>Theme12</vt:lpstr>
      <vt:lpstr>Theme17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>Esis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Heru</dc:creator>
  <cp:lastModifiedBy>Bambang</cp:lastModifiedBy>
  <cp:revision>224</cp:revision>
  <dcterms:created xsi:type="dcterms:W3CDTF">2000-12-31T19:24:50Z</dcterms:created>
  <dcterms:modified xsi:type="dcterms:W3CDTF">2012-02-10T04:44:16Z</dcterms:modified>
</cp:coreProperties>
</file>