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70" r:id="rId11"/>
    <p:sldId id="264" r:id="rId12"/>
    <p:sldId id="265" r:id="rId13"/>
    <p:sldId id="267" r:id="rId14"/>
    <p:sldId id="268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37B92-ED82-4152-9E36-86BB54B4EE68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4F454-5279-4DC4-9990-417190D1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F454-5279-4DC4-9990-417190D1E1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A4A2-338F-49E8-B4EC-8C8B4F1FA04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59D3-6216-42E0-82C1-DD4AC7F320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95232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21947"/>
          <a:stretch>
            <a:fillRect/>
          </a:stretch>
        </p:blipFill>
        <p:spPr bwMode="auto">
          <a:xfrm>
            <a:off x="5696832" y="3645024"/>
            <a:ext cx="3419872" cy="2743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5714491" cy="3356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87415"/>
            <a:chOff x="-22303" y="-1"/>
            <a:chExt cx="9182069" cy="6887415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856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64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6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31640" y="860519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Komposisi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Invers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1714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Definisi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9" y="1909741"/>
            <a:ext cx="85725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B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dinyatakan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pasangan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terurut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= {(</a:t>
            </a:r>
            <a:r>
              <a:rPr lang="en-US" i="1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en-US" i="1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) l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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b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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 B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}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i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invers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n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  <a:sym typeface="Symbol"/>
              </a:rPr>
              <a:t> 1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: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ditentukan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oleh</a:t>
            </a:r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  <a:sym typeface="Symbol"/>
              </a:rPr>
              <a:t> 1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= {(</a:t>
            </a:r>
            <a:r>
              <a:rPr lang="en-US" i="1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en-US" i="1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) l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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B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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}</a:t>
            </a:r>
          </a:p>
          <a:p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endParaRPr lang="en-US" dirty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invers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pula,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invers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demikian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invers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spcBef>
                <a:spcPts val="600"/>
              </a:spcBef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B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invers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  <a:sym typeface="Symbol"/>
              </a:rPr>
              <a:t> 1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: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bijektif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himpunan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himpunan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berda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koresponden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satu-satu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73586"/>
            <a:ext cx="464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Rumus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Invers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57158" y="1510814"/>
            <a:ext cx="8572561" cy="4510474"/>
            <a:chOff x="357158" y="1347418"/>
            <a:chExt cx="8572561" cy="4510474"/>
          </a:xfrm>
        </p:grpSpPr>
        <p:sp>
          <p:nvSpPr>
            <p:cNvPr id="3" name="TextBox 2"/>
            <p:cNvSpPr txBox="1"/>
            <p:nvPr/>
          </p:nvSpPr>
          <p:spPr>
            <a:xfrm>
              <a:off x="357158" y="1347418"/>
              <a:ext cx="17665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Definisi</a:t>
              </a:r>
              <a:endPara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7159" y="1978972"/>
              <a:ext cx="857256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Misalkan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sebuah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bijektif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daerah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asal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wilayah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hasil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 smtClean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 1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invers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,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jika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hanya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jika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</a:pPr>
              <a:endParaRPr lang="en-US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ts val="1200"/>
                </a:spcBef>
              </a:pPr>
              <a:endParaRPr lang="en-US" dirty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ts val="1200"/>
                </a:spcBef>
              </a:pPr>
              <a:endParaRPr lang="en-US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ts val="1200"/>
                </a:spcBef>
              </a:pPr>
              <a:endParaRPr lang="en-US" dirty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Untuk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memeriksa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apakah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sebuah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(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misalnya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invers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maka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cukup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ditunjukkan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bahwa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: 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629124" y="2097484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90444" y="234864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475914" y="2916682"/>
              <a:ext cx="4192173" cy="500176"/>
              <a:chOff x="2571736" y="3786190"/>
              <a:chExt cx="4192173" cy="50017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71736" y="3786190"/>
                <a:ext cx="4192173" cy="417460"/>
                <a:chOff x="2571736" y="3786190"/>
                <a:chExt cx="4192173" cy="41746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2571736" y="3786190"/>
                  <a:ext cx="419217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(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f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r>
                    <a:rPr lang="en-US" b="1" baseline="30000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 1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 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)(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) =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=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I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) </a:t>
                  </a:r>
                  <a:r>
                    <a:rPr lang="en-US" b="1" dirty="0" err="1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untuk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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D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  , </a:t>
                  </a:r>
                  <a:r>
                    <a:rPr lang="en-US" b="1" dirty="0" err="1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dan</a:t>
                  </a:r>
                  <a:endPara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976300" y="383431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5845852" y="3917034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681098" y="3774048"/>
              <a:ext cx="3781805" cy="488144"/>
              <a:chOff x="2571736" y="3786190"/>
              <a:chExt cx="3781805" cy="488144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571736" y="3786190"/>
                <a:ext cx="3781805" cy="440770"/>
                <a:chOff x="2571736" y="3786190"/>
                <a:chExt cx="3781805" cy="440770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71736" y="3786190"/>
                  <a:ext cx="378180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(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f   </a:t>
                  </a:r>
                  <a:r>
                    <a:rPr lang="en-US" b="1" i="1" dirty="0" err="1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f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r>
                    <a:rPr lang="en-US" b="1" baseline="30000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 1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)(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) =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=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I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) </a:t>
                  </a:r>
                  <a:r>
                    <a:rPr lang="en-US" b="1" dirty="0" err="1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untuk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x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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W</a:t>
                  </a:r>
                  <a:endPara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749954" y="385762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4" name="Rectangle 13"/>
              <p:cNvSpPr/>
              <p:nvPr/>
            </p:nvSpPr>
            <p:spPr>
              <a:xfrm>
                <a:off x="5954140" y="3905002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299583" y="5417122"/>
              <a:ext cx="4544834" cy="440770"/>
              <a:chOff x="2571736" y="3786190"/>
              <a:chExt cx="4544834" cy="44077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571736" y="3786190"/>
                <a:ext cx="45448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(</a:t>
                </a:r>
                <a:r>
                  <a:rPr lang="en-US" b="1" i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g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  f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) =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dan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) =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) </a:t>
                </a:r>
                <a:endPara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846210" y="3857628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178846" y="3857628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428" y="512718"/>
            <a:ext cx="193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Contoh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428" y="1466230"/>
            <a:ext cx="193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Jawab</a:t>
            </a:r>
            <a:endParaRPr lang="en-US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25557" y="787192"/>
            <a:ext cx="7975533" cy="5356452"/>
            <a:chOff x="525557" y="787192"/>
            <a:chExt cx="7975533" cy="5356452"/>
          </a:xfrm>
        </p:grpSpPr>
        <p:sp>
          <p:nvSpPr>
            <p:cNvPr id="3" name="Rectangle 2"/>
            <p:cNvSpPr/>
            <p:nvPr/>
          </p:nvSpPr>
          <p:spPr>
            <a:xfrm>
              <a:off x="525557" y="930068"/>
              <a:ext cx="75957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Selidiki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apakah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           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merupakan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invers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bagi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            .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  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823605" y="811256"/>
              <a:ext cx="763351" cy="599864"/>
              <a:chOff x="4226420" y="3328558"/>
              <a:chExt cx="763351" cy="5998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226420" y="3328558"/>
                <a:ext cx="7633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2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  <a:sym typeface="Symbol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 +1 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417092" y="3559090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endParaRPr lang="en-US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4286248" y="3643314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7252761" y="787192"/>
              <a:ext cx="644728" cy="640790"/>
              <a:chOff x="6155668" y="2928934"/>
              <a:chExt cx="644728" cy="64079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286512" y="2928934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1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155668" y="3200392"/>
                <a:ext cx="644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 2</a:t>
                </a:r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6168454" y="3249274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977495" y="2177594"/>
              <a:ext cx="3214710" cy="454310"/>
              <a:chOff x="3571868" y="2071678"/>
              <a:chExt cx="3214710" cy="45431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571868" y="2071678"/>
                <a:ext cx="321471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   f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= 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(f(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)) = 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              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=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 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810999" y="2156656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049197" y="2058782"/>
              <a:ext cx="737692" cy="658723"/>
              <a:chOff x="7286644" y="1800220"/>
              <a:chExt cx="737692" cy="658723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7358082" y="1800220"/>
                <a:ext cx="644728" cy="640790"/>
                <a:chOff x="7358082" y="1800220"/>
                <a:chExt cx="644728" cy="64079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7488926" y="1800220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1</a:t>
                  </a:r>
                  <a:endParaRPr lang="en-US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7358082" y="2071678"/>
                  <a:ext cx="64472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 2</a:t>
                  </a:r>
                  <a:endParaRPr lang="en-US" dirty="0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370868" y="2120560"/>
                  <a:ext cx="57150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Freeform 26"/>
              <p:cNvSpPr/>
              <p:nvPr/>
            </p:nvSpPr>
            <p:spPr>
              <a:xfrm>
                <a:off x="7286644" y="1857364"/>
                <a:ext cx="48126" cy="601579"/>
              </a:xfrm>
              <a:custGeom>
                <a:avLst/>
                <a:gdLst>
                  <a:gd name="connsiteX0" fmla="*/ 48126 w 48126"/>
                  <a:gd name="connsiteY0" fmla="*/ 0 h 601579"/>
                  <a:gd name="connsiteX1" fmla="*/ 0 w 48126"/>
                  <a:gd name="connsiteY1" fmla="*/ 84221 h 601579"/>
                  <a:gd name="connsiteX2" fmla="*/ 0 w 48126"/>
                  <a:gd name="connsiteY2" fmla="*/ 493294 h 601579"/>
                  <a:gd name="connsiteX3" fmla="*/ 48126 w 48126"/>
                  <a:gd name="connsiteY3" fmla="*/ 601579 h 601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126" h="601579">
                    <a:moveTo>
                      <a:pt x="48126" y="0"/>
                    </a:moveTo>
                    <a:lnTo>
                      <a:pt x="0" y="84221"/>
                    </a:lnTo>
                    <a:lnTo>
                      <a:pt x="0" y="493294"/>
                    </a:lnTo>
                    <a:lnTo>
                      <a:pt x="48126" y="6015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 flipH="1">
                <a:off x="7929586" y="1857364"/>
                <a:ext cx="94750" cy="601579"/>
              </a:xfrm>
              <a:custGeom>
                <a:avLst/>
                <a:gdLst>
                  <a:gd name="connsiteX0" fmla="*/ 48126 w 48126"/>
                  <a:gd name="connsiteY0" fmla="*/ 0 h 601579"/>
                  <a:gd name="connsiteX1" fmla="*/ 0 w 48126"/>
                  <a:gd name="connsiteY1" fmla="*/ 84221 h 601579"/>
                  <a:gd name="connsiteX2" fmla="*/ 0 w 48126"/>
                  <a:gd name="connsiteY2" fmla="*/ 493294 h 601579"/>
                  <a:gd name="connsiteX3" fmla="*/ 48126 w 48126"/>
                  <a:gd name="connsiteY3" fmla="*/ 601579 h 601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126" h="601579">
                    <a:moveTo>
                      <a:pt x="48126" y="0"/>
                    </a:moveTo>
                    <a:lnTo>
                      <a:pt x="0" y="84221"/>
                    </a:lnTo>
                    <a:lnTo>
                      <a:pt x="0" y="493294"/>
                    </a:lnTo>
                    <a:lnTo>
                      <a:pt x="48126" y="6015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547887" y="2427250"/>
              <a:ext cx="492443" cy="476265"/>
              <a:chOff x="7358082" y="2943982"/>
              <a:chExt cx="492443" cy="476265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7452830" y="2943982"/>
                <a:ext cx="26161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aseline="30000" dirty="0" smtClean="0">
                    <a:latin typeface="Times" pitchFamily="18" charset="0"/>
                    <a:cs typeface="Arial" pitchFamily="34" charset="0"/>
                  </a:rPr>
                  <a:t>1</a:t>
                </a:r>
                <a:endParaRPr lang="en-US" baseline="300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358082" y="3143248"/>
                <a:ext cx="4924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baseline="30000" dirty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i="1" baseline="30000" dirty="0" smtClean="0">
                    <a:latin typeface="Times" pitchFamily="18" charset="0"/>
                    <a:cs typeface="Arial" pitchFamily="34" charset="0"/>
                  </a:rPr>
                  <a:t> 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 2</a:t>
                </a:r>
                <a:endParaRPr lang="en-US" baseline="30000" dirty="0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7417488" y="3131216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4168895" y="1856500"/>
              <a:ext cx="1273452" cy="527409"/>
              <a:chOff x="7072330" y="1678392"/>
              <a:chExt cx="1273452" cy="52740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452830" y="1729536"/>
                <a:ext cx="26161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aseline="30000" dirty="0" smtClean="0">
                    <a:latin typeface="Times" pitchFamily="18" charset="0"/>
                    <a:cs typeface="Arial" pitchFamily="34" charset="0"/>
                  </a:rPr>
                  <a:t>1</a:t>
                </a:r>
                <a:endParaRPr lang="en-US" baseline="300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358082" y="1928802"/>
                <a:ext cx="4924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baseline="30000" dirty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i="1" baseline="30000" dirty="0" smtClean="0">
                    <a:latin typeface="Times" pitchFamily="18" charset="0"/>
                    <a:cs typeface="Arial" pitchFamily="34" charset="0"/>
                  </a:rPr>
                  <a:t> 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 2</a:t>
                </a:r>
                <a:endParaRPr lang="en-US" baseline="30000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7417488" y="1916770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/>
              <p:cNvSpPr/>
              <p:nvPr/>
            </p:nvSpPr>
            <p:spPr>
              <a:xfrm>
                <a:off x="7072330" y="167839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2</a:t>
                </a:r>
                <a:endParaRPr lang="en-US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 flipH="1">
                <a:off x="7786710" y="1714488"/>
                <a:ext cx="45719" cy="458703"/>
              </a:xfrm>
              <a:custGeom>
                <a:avLst/>
                <a:gdLst>
                  <a:gd name="connsiteX0" fmla="*/ 48126 w 48126"/>
                  <a:gd name="connsiteY0" fmla="*/ 0 h 601579"/>
                  <a:gd name="connsiteX1" fmla="*/ 0 w 48126"/>
                  <a:gd name="connsiteY1" fmla="*/ 84221 h 601579"/>
                  <a:gd name="connsiteX2" fmla="*/ 0 w 48126"/>
                  <a:gd name="connsiteY2" fmla="*/ 493294 h 601579"/>
                  <a:gd name="connsiteX3" fmla="*/ 48126 w 48126"/>
                  <a:gd name="connsiteY3" fmla="*/ 601579 h 601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126" h="601579">
                    <a:moveTo>
                      <a:pt x="48126" y="0"/>
                    </a:moveTo>
                    <a:lnTo>
                      <a:pt x="0" y="84221"/>
                    </a:lnTo>
                    <a:lnTo>
                      <a:pt x="0" y="493294"/>
                    </a:lnTo>
                    <a:lnTo>
                      <a:pt x="48126" y="6015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7358082" y="1737798"/>
                <a:ext cx="45719" cy="458703"/>
              </a:xfrm>
              <a:custGeom>
                <a:avLst/>
                <a:gdLst>
                  <a:gd name="connsiteX0" fmla="*/ 48126 w 48126"/>
                  <a:gd name="connsiteY0" fmla="*/ 0 h 601579"/>
                  <a:gd name="connsiteX1" fmla="*/ 0 w 48126"/>
                  <a:gd name="connsiteY1" fmla="*/ 84221 h 601579"/>
                  <a:gd name="connsiteX2" fmla="*/ 0 w 48126"/>
                  <a:gd name="connsiteY2" fmla="*/ 493294 h 601579"/>
                  <a:gd name="connsiteX3" fmla="*/ 48126 w 48126"/>
                  <a:gd name="connsiteY3" fmla="*/ 601579 h 601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126" h="601579">
                    <a:moveTo>
                      <a:pt x="48126" y="0"/>
                    </a:moveTo>
                    <a:lnTo>
                      <a:pt x="0" y="84221"/>
                    </a:lnTo>
                    <a:lnTo>
                      <a:pt x="0" y="493294"/>
                    </a:lnTo>
                    <a:lnTo>
                      <a:pt x="48126" y="6015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858148" y="1714488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+ 1</a:t>
                </a:r>
                <a:endParaRPr lang="en-US" dirty="0"/>
              </a:p>
            </p:txBody>
          </p:sp>
        </p:grpSp>
        <p:cxnSp>
          <p:nvCxnSpPr>
            <p:cNvPr id="50" name="Straight Connector 49"/>
            <p:cNvCxnSpPr/>
            <p:nvPr/>
          </p:nvCxnSpPr>
          <p:spPr>
            <a:xfrm>
              <a:off x="4059853" y="2379122"/>
              <a:ext cx="135732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78089" y="2177594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</a:rPr>
                <a:t>=</a:t>
              </a:r>
              <a:endParaRPr lang="en-US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907471" y="1939216"/>
              <a:ext cx="732893" cy="525901"/>
              <a:chOff x="6572264" y="3286124"/>
              <a:chExt cx="732893" cy="525901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572264" y="3286124"/>
                <a:ext cx="73289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2 + </a:t>
                </a:r>
                <a:r>
                  <a:rPr lang="en-US" i="1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x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 1 </a:t>
                </a:r>
                <a:endParaRPr lang="en-US" baseline="30000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679044" y="3535026"/>
                <a:ext cx="4924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baseline="30000" dirty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i="1" baseline="30000" dirty="0" smtClean="0">
                    <a:latin typeface="Times" pitchFamily="18" charset="0"/>
                    <a:cs typeface="Arial" pitchFamily="34" charset="0"/>
                  </a:rPr>
                  <a:t> 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 2</a:t>
                </a:r>
                <a:endParaRPr lang="en-US" baseline="30000" dirty="0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6619638" y="3488406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6001465" y="2415218"/>
              <a:ext cx="492443" cy="476265"/>
              <a:chOff x="7286644" y="4301304"/>
              <a:chExt cx="492443" cy="47626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7381392" y="4301304"/>
                <a:ext cx="26161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aseline="30000" dirty="0" smtClean="0">
                    <a:latin typeface="Times" pitchFamily="18" charset="0"/>
                    <a:cs typeface="Arial" pitchFamily="34" charset="0"/>
                  </a:rPr>
                  <a:t>1</a:t>
                </a:r>
                <a:endParaRPr lang="en-US" baseline="30000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286644" y="4500570"/>
                <a:ext cx="4924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baseline="30000" dirty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i="1" baseline="30000" dirty="0" smtClean="0">
                    <a:latin typeface="Times" pitchFamily="18" charset="0"/>
                    <a:cs typeface="Arial" pitchFamily="34" charset="0"/>
                  </a:rPr>
                  <a:t> 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 2</a:t>
                </a:r>
                <a:endParaRPr lang="en-US" baseline="30000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7346050" y="4488538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>
            <a:xfrm>
              <a:off x="5834525" y="2367090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6657193" y="2177594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</a:rPr>
                <a:t>=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834657" y="2165562"/>
              <a:ext cx="9861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77495" y="3531178"/>
              <a:ext cx="3286148" cy="454310"/>
              <a:chOff x="3571868" y="2071678"/>
              <a:chExt cx="3286148" cy="45431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571868" y="2071678"/>
                <a:ext cx="32861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   g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= 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 (g(x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)) = 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               =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 </a:t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774903" y="2156656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097325" y="3495836"/>
              <a:ext cx="786993" cy="617797"/>
              <a:chOff x="2571736" y="3198468"/>
              <a:chExt cx="786993" cy="61779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595378" y="3198468"/>
                <a:ext cx="7633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2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  <a:sym typeface="Symbol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 +1 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786050" y="3429000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endParaRPr lang="en-US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2655206" y="3513224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Freeform 32"/>
              <p:cNvSpPr/>
              <p:nvPr/>
            </p:nvSpPr>
            <p:spPr>
              <a:xfrm>
                <a:off x="2571736" y="3214686"/>
                <a:ext cx="48126" cy="601579"/>
              </a:xfrm>
              <a:custGeom>
                <a:avLst/>
                <a:gdLst>
                  <a:gd name="connsiteX0" fmla="*/ 48126 w 48126"/>
                  <a:gd name="connsiteY0" fmla="*/ 0 h 601579"/>
                  <a:gd name="connsiteX1" fmla="*/ 0 w 48126"/>
                  <a:gd name="connsiteY1" fmla="*/ 84221 h 601579"/>
                  <a:gd name="connsiteX2" fmla="*/ 0 w 48126"/>
                  <a:gd name="connsiteY2" fmla="*/ 493294 h 601579"/>
                  <a:gd name="connsiteX3" fmla="*/ 48126 w 48126"/>
                  <a:gd name="connsiteY3" fmla="*/ 601579 h 601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126" h="601579">
                    <a:moveTo>
                      <a:pt x="48126" y="0"/>
                    </a:moveTo>
                    <a:lnTo>
                      <a:pt x="0" y="84221"/>
                    </a:lnTo>
                    <a:lnTo>
                      <a:pt x="0" y="493294"/>
                    </a:lnTo>
                    <a:lnTo>
                      <a:pt x="48126" y="6015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>
                <a:off x="3214678" y="3214686"/>
                <a:ext cx="94750" cy="601579"/>
              </a:xfrm>
              <a:custGeom>
                <a:avLst/>
                <a:gdLst>
                  <a:gd name="connsiteX0" fmla="*/ 48126 w 48126"/>
                  <a:gd name="connsiteY0" fmla="*/ 0 h 601579"/>
                  <a:gd name="connsiteX1" fmla="*/ 0 w 48126"/>
                  <a:gd name="connsiteY1" fmla="*/ 84221 h 601579"/>
                  <a:gd name="connsiteX2" fmla="*/ 0 w 48126"/>
                  <a:gd name="connsiteY2" fmla="*/ 493294 h 601579"/>
                  <a:gd name="connsiteX3" fmla="*/ 48126 w 48126"/>
                  <a:gd name="connsiteY3" fmla="*/ 601579 h 601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126" h="601579">
                    <a:moveTo>
                      <a:pt x="48126" y="0"/>
                    </a:moveTo>
                    <a:lnTo>
                      <a:pt x="0" y="84221"/>
                    </a:lnTo>
                    <a:lnTo>
                      <a:pt x="0" y="493294"/>
                    </a:lnTo>
                    <a:lnTo>
                      <a:pt x="48126" y="6015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125259" y="3370238"/>
              <a:ext cx="2345422" cy="922619"/>
              <a:chOff x="5929322" y="4429132"/>
              <a:chExt cx="2345422" cy="92261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251924" y="442913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1</a:t>
                </a:r>
                <a:endParaRPr lang="en-US" dirty="0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6013546" y="4820910"/>
                <a:ext cx="948398" cy="530841"/>
                <a:chOff x="5929322" y="4953262"/>
                <a:chExt cx="948398" cy="53084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5929322" y="5000636"/>
                  <a:ext cx="57099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2</a:t>
                  </a:r>
                  <a:r>
                    <a:rPr lang="en-US" i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x</a:t>
                  </a:r>
                  <a:r>
                    <a:rPr lang="en-US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 +1 </a:t>
                  </a:r>
                  <a:endParaRPr lang="en-US" baseline="30000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6083898" y="5207104"/>
                  <a:ext cx="253596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baseline="30000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endParaRPr lang="en-US" baseline="30000" dirty="0"/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964664" y="5155544"/>
                  <a:ext cx="42862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Rectangle 71"/>
                <p:cNvSpPr/>
                <p:nvPr/>
              </p:nvSpPr>
              <p:spPr>
                <a:xfrm>
                  <a:off x="6393292" y="4953262"/>
                  <a:ext cx="48442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 2</a:t>
                  </a:r>
                  <a:endParaRPr lang="en-US" dirty="0"/>
                </a:p>
              </p:txBody>
            </p:sp>
          </p:grpSp>
          <p:cxnSp>
            <p:nvCxnSpPr>
              <p:cNvPr id="74" name="Straight Connector 73"/>
              <p:cNvCxnSpPr/>
              <p:nvPr/>
            </p:nvCxnSpPr>
            <p:spPr>
              <a:xfrm>
                <a:off x="5929322" y="4786322"/>
                <a:ext cx="100013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274612" y="4786322"/>
                <a:ext cx="100013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631802" y="4474244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1</a:t>
                </a:r>
                <a:endParaRPr lang="en-US" dirty="0"/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5148701" y="3534162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</a:rPr>
                <a:t>=</a:t>
              </a:r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5529201" y="3772540"/>
              <a:ext cx="878767" cy="500329"/>
              <a:chOff x="6715140" y="4429132"/>
              <a:chExt cx="878767" cy="50032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6715140" y="4429132"/>
                <a:ext cx="87876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2</a:t>
                </a:r>
                <a:r>
                  <a:rPr lang="en-US" i="1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x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 +1  2 </a:t>
                </a:r>
                <a:r>
                  <a:rPr lang="en-US" i="1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x</a:t>
                </a:r>
                <a:endParaRPr lang="en-US" baseline="30000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012170" y="4652462"/>
                <a:ext cx="2535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baseline="30000" dirty="0" smtClean="0">
                    <a:latin typeface="Times" pitchFamily="18" charset="0"/>
                    <a:cs typeface="Arial" pitchFamily="34" charset="0"/>
                  </a:rPr>
                  <a:t>x</a:t>
                </a:r>
                <a:endParaRPr lang="en-US" baseline="30000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6809888" y="4617874"/>
                <a:ext cx="71438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Rectangle 84"/>
            <p:cNvSpPr/>
            <p:nvPr/>
          </p:nvSpPr>
          <p:spPr>
            <a:xfrm>
              <a:off x="6506777" y="3534162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</a:rPr>
                <a:t>=</a:t>
              </a:r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684995" y="3522130"/>
              <a:ext cx="9861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112863" y="4698972"/>
              <a:ext cx="44021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g   f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f   g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),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maka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g(x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  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327177" y="4783196"/>
              <a:ext cx="2776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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279935" y="4783196"/>
              <a:ext cx="2776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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208471" y="4563942"/>
              <a:ext cx="7633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2</a:t>
              </a:r>
              <a:r>
                <a:rPr lang="en-US" i="1" dirty="0" smtClean="0">
                  <a:latin typeface="Times" pitchFamily="18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 +1 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399143" y="4794474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5268299" y="4878698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5815739" y="4650844"/>
              <a:ext cx="26853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invers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dari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213611" y="5643468"/>
              <a:ext cx="7505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975365" y="5502854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</a:rPr>
                <a:t>1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844521" y="5774312"/>
              <a:ext cx="6447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 2</a:t>
              </a:r>
              <a:endParaRPr lang="en-US" dirty="0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1857307" y="5823194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52757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Rumus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invers</a:t>
            </a:r>
            <a:endParaRPr lang="en-US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57158" y="1578668"/>
            <a:ext cx="8501122" cy="4493538"/>
            <a:chOff x="357158" y="857511"/>
            <a:chExt cx="8501122" cy="4493538"/>
          </a:xfrm>
        </p:grpSpPr>
        <p:sp>
          <p:nvSpPr>
            <p:cNvPr id="6" name="Rectangle 5"/>
            <p:cNvSpPr/>
            <p:nvPr/>
          </p:nvSpPr>
          <p:spPr>
            <a:xfrm>
              <a:off x="3964777" y="1571612"/>
              <a:ext cx="1071570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y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Times" pitchFamily="18" charset="0"/>
                  <a:cs typeface="Arial" pitchFamily="34" charset="0"/>
                  <a:sym typeface="Symbol"/>
                </a:rPr>
                <a:t>= 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 </a:t>
              </a:r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b="1" dirty="0" smtClean="0">
                  <a:latin typeface="Times" pitchFamily="18" charset="0"/>
                  <a:cs typeface="Arial" pitchFamily="34" charset="0"/>
                  <a:sym typeface="Symbol"/>
                </a:rPr>
                <a:t>(</a:t>
              </a:r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)</a:t>
              </a:r>
              <a:endParaRPr lang="en-US" b="1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214942" y="975569"/>
              <a:ext cx="3313302" cy="1599454"/>
              <a:chOff x="5286380" y="760976"/>
              <a:chExt cx="3313302" cy="159945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858638" y="760976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286776" y="760976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286380" y="2071399"/>
                <a:ext cx="4844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i="1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  1</a:t>
                </a:r>
                <a:endParaRPr lang="en-US" baseline="300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858148" y="2083431"/>
                <a:ext cx="4844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i="1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  1</a:t>
                </a:r>
                <a:endParaRPr lang="en-US" baseline="30000" dirty="0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929058" y="2714620"/>
              <a:ext cx="11430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Times" pitchFamily="18" charset="0"/>
                  <a:cs typeface="Arial" pitchFamily="34" charset="0"/>
                  <a:sym typeface="Symbol"/>
                </a:rPr>
                <a:t>= 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 </a:t>
              </a:r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b="1" baseline="30000" dirty="0" smtClean="0">
                  <a:latin typeface="Times" pitchFamily="18" charset="0"/>
                  <a:cs typeface="Arial" pitchFamily="34" charset="0"/>
                  <a:sym typeface="Symbol"/>
                </a:rPr>
                <a:t>1</a:t>
              </a:r>
              <a:r>
                <a:rPr lang="en-US" b="1" dirty="0" smtClean="0">
                  <a:latin typeface="Times" pitchFamily="18" charset="0"/>
                  <a:cs typeface="Arial" pitchFamily="34" charset="0"/>
                  <a:sym typeface="Symbol"/>
                </a:rPr>
                <a:t>(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y)</a:t>
              </a:r>
              <a:endParaRPr lang="en-US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1868" y="4512712"/>
              <a:ext cx="18573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y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Times" pitchFamily="18" charset="0"/>
                  <a:cs typeface="Arial" pitchFamily="34" charset="0"/>
                  <a:sym typeface="Symbol"/>
                </a:rPr>
                <a:t>= 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 </a:t>
              </a:r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f </a:t>
              </a:r>
              <a:r>
                <a:rPr lang="en-US" b="1" baseline="30000" dirty="0" smtClean="0">
                  <a:latin typeface="Times" pitchFamily="18" charset="0"/>
                  <a:cs typeface="Arial" pitchFamily="34" charset="0"/>
                  <a:sym typeface="Symbol"/>
                </a:rPr>
                <a:t>1</a:t>
              </a:r>
              <a:r>
                <a:rPr lang="en-US" b="1" dirty="0" smtClean="0">
                  <a:latin typeface="Times" pitchFamily="18" charset="0"/>
                  <a:cs typeface="Arial" pitchFamily="34" charset="0"/>
                  <a:sym typeface="Symbol"/>
                </a:rPr>
                <a:t>(</a:t>
              </a:r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) = </a:t>
              </a:r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g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b="1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b="1" dirty="0" smtClean="0">
                  <a:latin typeface="Times" pitchFamily="18" charset="0"/>
                  <a:cs typeface="Arial" pitchFamily="34" charset="0"/>
                </a:rPr>
                <a:t>)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158" y="857511"/>
              <a:ext cx="8501122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Misalkan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bijektif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Anggota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y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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W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peta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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D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sehingga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:</a:t>
              </a:r>
            </a:p>
            <a:p>
              <a:pPr>
                <a:spcBef>
                  <a:spcPts val="1200"/>
                </a:spcBef>
              </a:pPr>
              <a:endParaRPr lang="en-US" i="1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Jika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 1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invers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,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maka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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W    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peta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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,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sehingga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untuk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 1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:</a:t>
              </a:r>
            </a:p>
            <a:p>
              <a:pPr>
                <a:spcBef>
                  <a:spcPts val="1200"/>
                </a:spcBef>
              </a:pPr>
              <a:endParaRPr lang="en-US" i="1" dirty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 </a:t>
              </a:r>
              <a:r>
                <a:rPr lang="en-US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1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diperoleh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cara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mengubah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=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menjadi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,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sebagai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.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Misalkan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sebagai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ini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 </a:t>
              </a:r>
              <a:r>
                <a:rPr lang="en-US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1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).</a:t>
              </a:r>
            </a:p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Selanjutnya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gantilah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peubah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peubah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peubah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peubah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,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sehingga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diperoleh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:</a:t>
              </a:r>
            </a:p>
            <a:p>
              <a:pPr>
                <a:spcBef>
                  <a:spcPts val="1200"/>
                </a:spcBef>
              </a:pPr>
              <a:endParaRPr lang="en-US" i="1" dirty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y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= 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ini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invers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.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Contoh</a:t>
            </a:r>
            <a:endParaRPr lang="en-US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57190" y="824195"/>
            <a:ext cx="8786842" cy="5819515"/>
            <a:chOff x="357190" y="824195"/>
            <a:chExt cx="8786842" cy="5819515"/>
          </a:xfrm>
        </p:grpSpPr>
        <p:sp>
          <p:nvSpPr>
            <p:cNvPr id="3" name="Rectangle 2"/>
            <p:cNvSpPr/>
            <p:nvPr/>
          </p:nvSpPr>
          <p:spPr>
            <a:xfrm>
              <a:off x="357190" y="824195"/>
              <a:ext cx="42381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Tentukan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invers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3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 + 6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 </a:t>
              </a:r>
              <a:endParaRPr lang="en-US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85818" y="2002588"/>
              <a:ext cx="3767378" cy="2822135"/>
              <a:chOff x="785786" y="1714488"/>
              <a:chExt cx="3767378" cy="2822135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857224" y="4052402"/>
                <a:ext cx="2669320" cy="484221"/>
                <a:chOff x="857224" y="3643314"/>
                <a:chExt cx="2669320" cy="484221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2357422" y="3655346"/>
                  <a:ext cx="266477" cy="472189"/>
                  <a:chOff x="4393028" y="3412782"/>
                  <a:chExt cx="266477" cy="472189"/>
                </a:xfrm>
              </p:grpSpPr>
              <p:sp>
                <p:nvSpPr>
                  <p:cNvPr id="6" name="Rectangle 5"/>
                  <p:cNvSpPr/>
                  <p:nvPr/>
                </p:nvSpPr>
                <p:spPr>
                  <a:xfrm>
                    <a:off x="4397895" y="341278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1</a:t>
                    </a:r>
                    <a:endParaRPr lang="en-US" baseline="30000" dirty="0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4393028" y="360797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3</a:t>
                    </a:r>
                    <a:endParaRPr lang="en-US" baseline="30000" dirty="0"/>
                  </a:p>
                </p:txBody>
              </p: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4429124" y="3571876"/>
                    <a:ext cx="21431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Rectangle 13"/>
                <p:cNvSpPr/>
                <p:nvPr/>
              </p:nvSpPr>
              <p:spPr>
                <a:xfrm>
                  <a:off x="857224" y="3643314"/>
                  <a:ext cx="26693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</a:t>
                  </a:r>
                  <a:r>
                    <a:rPr lang="en-US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1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(x)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=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=     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 6).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endParaRPr lang="en-US" dirty="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785786" y="1714488"/>
                <a:ext cx="3767378" cy="496253"/>
                <a:chOff x="785786" y="1714488"/>
                <a:chExt cx="3767378" cy="496253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85786" y="1714488"/>
                  <a:ext cx="37673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>
                      <a:latin typeface="Times" pitchFamily="18" charset="0"/>
                      <a:cs typeface="Arial" pitchFamily="34" charset="0"/>
                    </a:rPr>
                    <a:t>y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=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(x) = 3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+ 6,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maka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=     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y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 6)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endParaRPr lang="en-US" dirty="0"/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3416960" y="1738552"/>
                  <a:ext cx="266477" cy="472189"/>
                  <a:chOff x="4393028" y="3412782"/>
                  <a:chExt cx="266477" cy="472189"/>
                </a:xfrm>
              </p:grpSpPr>
              <p:sp>
                <p:nvSpPr>
                  <p:cNvPr id="17" name="Rectangle 16"/>
                  <p:cNvSpPr/>
                  <p:nvPr/>
                </p:nvSpPr>
                <p:spPr>
                  <a:xfrm>
                    <a:off x="4397895" y="341278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1</a:t>
                    </a:r>
                    <a:endParaRPr lang="en-US" baseline="30000" dirty="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4393028" y="360797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3</a:t>
                    </a:r>
                    <a:endParaRPr lang="en-US" baseline="30000" dirty="0"/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429124" y="3571876"/>
                    <a:ext cx="21431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5" name="Group 34"/>
              <p:cNvGrpSpPr/>
              <p:nvPr/>
            </p:nvGrpSpPr>
            <p:grpSpPr>
              <a:xfrm>
                <a:off x="785786" y="2408574"/>
                <a:ext cx="2901756" cy="508285"/>
                <a:chOff x="785786" y="2288254"/>
                <a:chExt cx="2901756" cy="508285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85786" y="2288254"/>
                  <a:ext cx="29017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=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</a:t>
                  </a:r>
                  <a:r>
                    <a:rPr lang="en-US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1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(y)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=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y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=     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y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 6)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endParaRPr lang="en-US" dirty="0"/>
                </a:p>
              </p:txBody>
            </p:sp>
            <p:grpSp>
              <p:nvGrpSpPr>
                <p:cNvPr id="20" name="Group 19"/>
                <p:cNvGrpSpPr/>
                <p:nvPr/>
              </p:nvGrpSpPr>
              <p:grpSpPr>
                <a:xfrm>
                  <a:off x="2583768" y="2324350"/>
                  <a:ext cx="266477" cy="472189"/>
                  <a:chOff x="4393028" y="3412782"/>
                  <a:chExt cx="266477" cy="472189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4397895" y="341278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1</a:t>
                    </a:r>
                    <a:endParaRPr lang="en-US" baseline="30000" dirty="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4393028" y="360797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3</a:t>
                    </a:r>
                    <a:endParaRPr lang="en-US" baseline="30000" dirty="0"/>
                  </a:p>
                </p:txBody>
              </p: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4429124" y="3571876"/>
                    <a:ext cx="21431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4" name="Group 33"/>
              <p:cNvGrpSpPr/>
              <p:nvPr/>
            </p:nvGrpSpPr>
            <p:grpSpPr>
              <a:xfrm>
                <a:off x="785786" y="3090628"/>
                <a:ext cx="2901756" cy="508285"/>
                <a:chOff x="785786" y="2910148"/>
                <a:chExt cx="2901756" cy="508285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785786" y="2910148"/>
                  <a:ext cx="29017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y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=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</a:t>
                  </a:r>
                  <a:r>
                    <a:rPr lang="en-US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1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(x)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=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=     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y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 6)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endParaRPr lang="en-US" dirty="0"/>
                </a:p>
              </p:txBody>
            </p:sp>
            <p:grpSp>
              <p:nvGrpSpPr>
                <p:cNvPr id="24" name="Group 23"/>
                <p:cNvGrpSpPr/>
                <p:nvPr/>
              </p:nvGrpSpPr>
              <p:grpSpPr>
                <a:xfrm>
                  <a:off x="2571736" y="2946244"/>
                  <a:ext cx="266477" cy="472189"/>
                  <a:chOff x="4393028" y="3412782"/>
                  <a:chExt cx="266477" cy="472189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397895" y="341278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1</a:t>
                    </a:r>
                    <a:endParaRPr lang="en-US" baseline="30000" dirty="0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4393028" y="3607972"/>
                    <a:ext cx="26161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aseline="30000" dirty="0" smtClean="0">
                        <a:latin typeface="Times" pitchFamily="18" charset="0"/>
                        <a:cs typeface="Arial" pitchFamily="34" charset="0"/>
                        <a:sym typeface="Symbol"/>
                      </a:rPr>
                      <a:t>3</a:t>
                    </a:r>
                    <a:endParaRPr lang="en-US" baseline="30000" dirty="0"/>
                  </a:p>
                </p:txBody>
              </p: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4429124" y="3571876"/>
                    <a:ext cx="21431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8" name="Group 37"/>
            <p:cNvGrpSpPr/>
            <p:nvPr/>
          </p:nvGrpSpPr>
          <p:grpSpPr>
            <a:xfrm>
              <a:off x="489542" y="5065897"/>
              <a:ext cx="8654490" cy="1577813"/>
              <a:chOff x="489510" y="4803034"/>
              <a:chExt cx="8215370" cy="1577813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489510" y="4803034"/>
                <a:ext cx="14392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Catatan</a:t>
                </a:r>
                <a:r>
                  <a:rPr lang="en-US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b="1" dirty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60948" y="5180518"/>
                <a:ext cx="8143932" cy="1200329"/>
                <a:chOff x="428596" y="2571744"/>
                <a:chExt cx="8143932" cy="1200329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428596" y="2571744"/>
                  <a:ext cx="814393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180975"/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Untuk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memeriksa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kebanaran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bahwa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i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f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r>
                    <a:rPr lang="en-US" baseline="30000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 1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(x) yang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diperoleh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adalah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fungsi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invers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dari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i="1" dirty="0" smtClean="0"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(x),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maka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cukup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ditunjukkan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bahwa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b="1" i="1" dirty="0" smtClean="0">
                      <a:latin typeface="Arial" pitchFamily="34" charset="0"/>
                      <a:cs typeface="Arial" pitchFamily="34" charset="0"/>
                    </a:rPr>
                    <a:t>f   </a:t>
                  </a:r>
                  <a:r>
                    <a:rPr lang="en-US" b="1" i="1" dirty="0" err="1" smtClean="0"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)(</a:t>
                  </a:r>
                  <a:r>
                    <a:rPr lang="en-US" b="1" i="1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) = (</a:t>
                  </a:r>
                  <a:r>
                    <a:rPr lang="en-US" b="1" i="1" dirty="0" smtClean="0">
                      <a:latin typeface="Arial" pitchFamily="34" charset="0"/>
                      <a:cs typeface="Arial" pitchFamily="34" charset="0"/>
                    </a:rPr>
                    <a:t>f    </a:t>
                  </a:r>
                  <a:r>
                    <a:rPr lang="en-US" b="1" i="1" dirty="0" err="1" smtClean="0">
                      <a:latin typeface="Arial" pitchFamily="34" charset="0"/>
                      <a:cs typeface="Arial" pitchFamily="34" charset="0"/>
                      <a:sym typeface="Symbol"/>
                    </a:rPr>
                    <a:t>f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 </a:t>
                  </a:r>
                  <a:r>
                    <a:rPr lang="en-US" b="1" baseline="30000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 1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)(x) = </a:t>
                  </a:r>
                  <a:r>
                    <a:rPr lang="en-US" b="1" i="1" dirty="0" smtClean="0">
                      <a:latin typeface="Arial" pitchFamily="34" charset="0"/>
                      <a:cs typeface="Arial" pitchFamily="34" charset="0"/>
                    </a:rPr>
                    <a:t>x 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= </a:t>
                  </a:r>
                  <a:r>
                    <a:rPr lang="en-US" b="1" i="1" dirty="0" smtClean="0">
                      <a:latin typeface="Arial" pitchFamily="34" charset="0"/>
                      <a:cs typeface="Arial" pitchFamily="34" charset="0"/>
                    </a:rPr>
                    <a:t>I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b="1" i="1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). </a:t>
                  </a:r>
                  <a:endParaRPr lang="en-US" b="1" dirty="0" smtClean="0"/>
                </a:p>
                <a:p>
                  <a:pPr defTabSz="180975"/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559759" y="2896832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582386" y="286963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/>
                </a:p>
              </p:txBody>
            </p:sp>
          </p:grpSp>
        </p:grpSp>
      </p:grpSp>
      <p:sp>
        <p:nvSpPr>
          <p:cNvPr id="40" name="TextBox 39"/>
          <p:cNvSpPr txBox="1"/>
          <p:nvPr/>
        </p:nvSpPr>
        <p:spPr>
          <a:xfrm>
            <a:off x="357190" y="145590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Jawab</a:t>
            </a:r>
            <a:endParaRPr lang="en-US" sz="24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60315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Invers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Komposisi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91746" y="1643050"/>
            <a:ext cx="5394700" cy="4500595"/>
            <a:chOff x="391746" y="1643050"/>
            <a:chExt cx="5394700" cy="4500595"/>
          </a:xfrm>
        </p:grpSpPr>
        <p:grpSp>
          <p:nvGrpSpPr>
            <p:cNvPr id="59" name="Group 58"/>
            <p:cNvGrpSpPr/>
            <p:nvPr/>
          </p:nvGrpSpPr>
          <p:grpSpPr>
            <a:xfrm>
              <a:off x="3271017" y="1643050"/>
              <a:ext cx="872355" cy="429492"/>
              <a:chOff x="4572000" y="6072206"/>
              <a:chExt cx="872355" cy="429492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572000" y="6072206"/>
                <a:ext cx="872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f  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 1</a:t>
                </a:r>
                <a:endParaRPr lang="en-US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714876" y="6132366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dirty="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91746" y="1674787"/>
              <a:ext cx="5394700" cy="4468858"/>
              <a:chOff x="391746" y="928670"/>
              <a:chExt cx="5394700" cy="4397416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391746" y="928670"/>
                <a:ext cx="5394700" cy="3725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Berdasarkan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gambar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maka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      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dapat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dinyatakan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sebagai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komposisi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dari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 1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x) (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bertindak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sebagai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pemetaan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pertama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g</a:t>
                </a:r>
                <a:r>
                  <a:rPr lang="en-US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 1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x) (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bertindak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sebagai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pemetaan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kedua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). </a:t>
                </a:r>
              </a:p>
              <a:p>
                <a:pPr>
                  <a:spcBef>
                    <a:spcPts val="1200"/>
                  </a:spcBef>
                </a:pP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Dengan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demikian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diperoleh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hubungan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>
                  <a:spcBef>
                    <a:spcPts val="1200"/>
                  </a:spcBef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1200"/>
                  </a:spcBef>
                </a:pP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1200"/>
                  </a:spcBef>
                </a:pP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invers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dari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komposisi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ditentukan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oleh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1214414" y="3214676"/>
                <a:ext cx="2801572" cy="478873"/>
                <a:chOff x="857224" y="3090820"/>
                <a:chExt cx="2428892" cy="415173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857224" y="3090820"/>
                  <a:ext cx="2428892" cy="3202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f   g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r>
                    <a:rPr lang="en-US" b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1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= 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(g</a:t>
                  </a:r>
                  <a:r>
                    <a:rPr lang="en-US" b="1" i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</a:t>
                  </a:r>
                  <a:r>
                    <a:rPr lang="en-US" b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1</a:t>
                  </a:r>
                  <a:r>
                    <a:rPr lang="en-US" b="1" i="1" baseline="30000" dirty="0" smtClean="0">
                      <a:latin typeface="Times" pitchFamily="18" charset="0"/>
                      <a:cs typeface="Arial" pitchFamily="34" charset="0"/>
                    </a:rPr>
                    <a:t>     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f </a:t>
                  </a:r>
                  <a:r>
                    <a:rPr lang="en-US" b="1" i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</a:t>
                  </a:r>
                  <a:r>
                    <a:rPr lang="en-US" b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1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(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endParaRPr lang="en-US" b="1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014579" y="3185790"/>
                  <a:ext cx="240707" cy="3202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2190554" y="3185748"/>
                  <a:ext cx="240707" cy="3202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1214414" y="4857760"/>
                <a:ext cx="2801572" cy="468326"/>
                <a:chOff x="857224" y="2657273"/>
                <a:chExt cx="2428892" cy="406028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857224" y="2657273"/>
                  <a:ext cx="2428892" cy="3202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b="1" i="1" dirty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    f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r>
                    <a:rPr lang="en-US" b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1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= 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(f</a:t>
                  </a:r>
                  <a:r>
                    <a:rPr lang="en-US" b="1" i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</a:t>
                  </a:r>
                  <a:r>
                    <a:rPr lang="en-US" b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1</a:t>
                  </a:r>
                  <a:r>
                    <a:rPr lang="en-US" b="1" i="1" baseline="30000" dirty="0" smtClean="0">
                      <a:latin typeface="Times" pitchFamily="18" charset="0"/>
                      <a:cs typeface="Arial" pitchFamily="34" charset="0"/>
                    </a:rPr>
                    <a:t>     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g </a:t>
                  </a:r>
                  <a:r>
                    <a:rPr lang="en-US" b="1" i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</a:t>
                  </a:r>
                  <a:r>
                    <a:rPr lang="en-US" b="1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1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(</a:t>
                  </a:r>
                  <a:r>
                    <a:rPr lang="en-US" b="1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endParaRPr lang="en-US" b="1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035442" y="2743099"/>
                  <a:ext cx="240707" cy="3202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241310" y="2708127"/>
                  <a:ext cx="240707" cy="3202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b="1" dirty="0"/>
                </a:p>
              </p:txBody>
            </p:sp>
          </p:grpSp>
        </p:grpSp>
      </p:grpSp>
      <p:grpSp>
        <p:nvGrpSpPr>
          <p:cNvPr id="73" name="Group 72"/>
          <p:cNvGrpSpPr/>
          <p:nvPr/>
        </p:nvGrpSpPr>
        <p:grpSpPr>
          <a:xfrm>
            <a:off x="6143636" y="998490"/>
            <a:ext cx="2786082" cy="2716262"/>
            <a:chOff x="6143636" y="642918"/>
            <a:chExt cx="2786082" cy="2716262"/>
          </a:xfrm>
        </p:grpSpPr>
        <p:grpSp>
          <p:nvGrpSpPr>
            <p:cNvPr id="52" name="Group 51"/>
            <p:cNvGrpSpPr/>
            <p:nvPr/>
          </p:nvGrpSpPr>
          <p:grpSpPr>
            <a:xfrm>
              <a:off x="6275988" y="642918"/>
              <a:ext cx="2571768" cy="2716262"/>
              <a:chOff x="3714744" y="1309170"/>
              <a:chExt cx="2571768" cy="2716262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14744" y="1785926"/>
                <a:ext cx="714380" cy="12858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643438" y="1785926"/>
                <a:ext cx="714380" cy="12858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72132" y="1785926"/>
                <a:ext cx="714380" cy="12858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929058" y="1738552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86446" y="1714488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57752" y="1714488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929058" y="2714620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857752" y="2714620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786446" y="2714620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078705" y="1726531"/>
                <a:ext cx="926432" cy="198522"/>
              </a:xfrm>
              <a:custGeom>
                <a:avLst/>
                <a:gdLst>
                  <a:gd name="connsiteX0" fmla="*/ 0 w 926432"/>
                  <a:gd name="connsiteY0" fmla="*/ 198522 h 198522"/>
                  <a:gd name="connsiteX1" fmla="*/ 409074 w 926432"/>
                  <a:gd name="connsiteY1" fmla="*/ 6016 h 198522"/>
                  <a:gd name="connsiteX2" fmla="*/ 926432 w 926432"/>
                  <a:gd name="connsiteY2" fmla="*/ 162427 h 198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6432" h="198522">
                    <a:moveTo>
                      <a:pt x="0" y="198522"/>
                    </a:moveTo>
                    <a:cubicBezTo>
                      <a:pt x="127334" y="105277"/>
                      <a:pt x="254669" y="12032"/>
                      <a:pt x="409074" y="6016"/>
                    </a:cubicBezTo>
                    <a:cubicBezTo>
                      <a:pt x="563479" y="0"/>
                      <a:pt x="744955" y="81213"/>
                      <a:pt x="926432" y="162427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005137" y="1694448"/>
                <a:ext cx="926431" cy="206541"/>
              </a:xfrm>
              <a:custGeom>
                <a:avLst/>
                <a:gdLst>
                  <a:gd name="connsiteX0" fmla="*/ 0 w 926431"/>
                  <a:gd name="connsiteY0" fmla="*/ 206541 h 206541"/>
                  <a:gd name="connsiteX1" fmla="*/ 505326 w 926431"/>
                  <a:gd name="connsiteY1" fmla="*/ 2005 h 206541"/>
                  <a:gd name="connsiteX2" fmla="*/ 926431 w 926431"/>
                  <a:gd name="connsiteY2" fmla="*/ 194510 h 206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6431" h="206541">
                    <a:moveTo>
                      <a:pt x="0" y="206541"/>
                    </a:moveTo>
                    <a:cubicBezTo>
                      <a:pt x="175460" y="105275"/>
                      <a:pt x="350921" y="4010"/>
                      <a:pt x="505326" y="2005"/>
                    </a:cubicBezTo>
                    <a:cubicBezTo>
                      <a:pt x="659731" y="0"/>
                      <a:pt x="793081" y="97255"/>
                      <a:pt x="926431" y="19451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078705" y="2899611"/>
                <a:ext cx="1876927" cy="541421"/>
              </a:xfrm>
              <a:custGeom>
                <a:avLst/>
                <a:gdLst>
                  <a:gd name="connsiteX0" fmla="*/ 0 w 1876927"/>
                  <a:gd name="connsiteY0" fmla="*/ 0 h 541421"/>
                  <a:gd name="connsiteX1" fmla="*/ 0 w 1876927"/>
                  <a:gd name="connsiteY1" fmla="*/ 541421 h 541421"/>
                  <a:gd name="connsiteX2" fmla="*/ 1876927 w 1876927"/>
                  <a:gd name="connsiteY2" fmla="*/ 541421 h 541421"/>
                  <a:gd name="connsiteX3" fmla="*/ 1864895 w 1876927"/>
                  <a:gd name="connsiteY3" fmla="*/ 0 h 541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6927" h="541421">
                    <a:moveTo>
                      <a:pt x="0" y="0"/>
                    </a:moveTo>
                    <a:lnTo>
                      <a:pt x="0" y="541421"/>
                    </a:lnTo>
                    <a:lnTo>
                      <a:pt x="1876927" y="541421"/>
                    </a:lnTo>
                    <a:lnTo>
                      <a:pt x="1864895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15589" y="1684422"/>
                <a:ext cx="144379" cy="96253"/>
              </a:xfrm>
              <a:custGeom>
                <a:avLst/>
                <a:gdLst>
                  <a:gd name="connsiteX0" fmla="*/ 0 w 144379"/>
                  <a:gd name="connsiteY0" fmla="*/ 0 h 96253"/>
                  <a:gd name="connsiteX1" fmla="*/ 144379 w 144379"/>
                  <a:gd name="connsiteY1" fmla="*/ 36095 h 96253"/>
                  <a:gd name="connsiteX2" fmla="*/ 12032 w 144379"/>
                  <a:gd name="connsiteY2" fmla="*/ 96253 h 96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379" h="96253">
                    <a:moveTo>
                      <a:pt x="0" y="0"/>
                    </a:moveTo>
                    <a:lnTo>
                      <a:pt x="144379" y="36095"/>
                    </a:lnTo>
                    <a:lnTo>
                      <a:pt x="12032" y="96253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393914" y="1660358"/>
                <a:ext cx="144379" cy="96253"/>
              </a:xfrm>
              <a:custGeom>
                <a:avLst/>
                <a:gdLst>
                  <a:gd name="connsiteX0" fmla="*/ 0 w 144379"/>
                  <a:gd name="connsiteY0" fmla="*/ 0 h 96253"/>
                  <a:gd name="connsiteX1" fmla="*/ 144379 w 144379"/>
                  <a:gd name="connsiteY1" fmla="*/ 36095 h 96253"/>
                  <a:gd name="connsiteX2" fmla="*/ 12032 w 144379"/>
                  <a:gd name="connsiteY2" fmla="*/ 96253 h 96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379" h="96253">
                    <a:moveTo>
                      <a:pt x="0" y="0"/>
                    </a:moveTo>
                    <a:lnTo>
                      <a:pt x="144379" y="36095"/>
                    </a:lnTo>
                    <a:lnTo>
                      <a:pt x="12032" y="96253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917026" y="1940080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857752" y="1940080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y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786446" y="1940080"/>
                <a:ext cx="27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z</a:t>
                </a: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357686" y="1309170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</a:t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286380" y="1309170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endParaRPr lang="en-US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896853" y="3380874"/>
                <a:ext cx="168442" cy="144379"/>
              </a:xfrm>
              <a:custGeom>
                <a:avLst/>
                <a:gdLst>
                  <a:gd name="connsiteX0" fmla="*/ 0 w 168442"/>
                  <a:gd name="connsiteY0" fmla="*/ 0 h 144379"/>
                  <a:gd name="connsiteX1" fmla="*/ 168442 w 168442"/>
                  <a:gd name="connsiteY1" fmla="*/ 48126 h 144379"/>
                  <a:gd name="connsiteX2" fmla="*/ 36094 w 168442"/>
                  <a:gd name="connsiteY2" fmla="*/ 144379 h 1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442" h="144379">
                    <a:moveTo>
                      <a:pt x="0" y="0"/>
                    </a:moveTo>
                    <a:lnTo>
                      <a:pt x="168442" y="48126"/>
                    </a:lnTo>
                    <a:lnTo>
                      <a:pt x="36094" y="1443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714876" y="3571876"/>
                <a:ext cx="633507" cy="453556"/>
                <a:chOff x="4929190" y="4071942"/>
                <a:chExt cx="633507" cy="453556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4929190" y="4071942"/>
                  <a:ext cx="63350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 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072066" y="4156166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</p:grpSp>
        </p:grpSp>
        <p:sp>
          <p:nvSpPr>
            <p:cNvPr id="70" name="Rectangle 69"/>
            <p:cNvSpPr/>
            <p:nvPr/>
          </p:nvSpPr>
          <p:spPr>
            <a:xfrm>
              <a:off x="6143636" y="714356"/>
              <a:ext cx="2786082" cy="26432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143636" y="3927448"/>
            <a:ext cx="2786082" cy="2716262"/>
            <a:chOff x="6215074" y="3500438"/>
            <a:chExt cx="2786082" cy="2716262"/>
          </a:xfrm>
        </p:grpSpPr>
        <p:grpSp>
          <p:nvGrpSpPr>
            <p:cNvPr id="51" name="Group 50"/>
            <p:cNvGrpSpPr/>
            <p:nvPr/>
          </p:nvGrpSpPr>
          <p:grpSpPr>
            <a:xfrm>
              <a:off x="6347426" y="3500438"/>
              <a:ext cx="2571768" cy="2716262"/>
              <a:chOff x="1421957" y="3767385"/>
              <a:chExt cx="2571768" cy="2716262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421957" y="4244141"/>
                <a:ext cx="714380" cy="12858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350651" y="4244141"/>
                <a:ext cx="714380" cy="12858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279345" y="4244141"/>
                <a:ext cx="714380" cy="12858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36271" y="4196767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93659" y="4172703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564965" y="4172703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36271" y="5172835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564965" y="5172835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93659" y="5172835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1785918" y="4184746"/>
                <a:ext cx="926432" cy="198522"/>
              </a:xfrm>
              <a:custGeom>
                <a:avLst/>
                <a:gdLst>
                  <a:gd name="connsiteX0" fmla="*/ 0 w 926432"/>
                  <a:gd name="connsiteY0" fmla="*/ 198522 h 198522"/>
                  <a:gd name="connsiteX1" fmla="*/ 409074 w 926432"/>
                  <a:gd name="connsiteY1" fmla="*/ 6016 h 198522"/>
                  <a:gd name="connsiteX2" fmla="*/ 926432 w 926432"/>
                  <a:gd name="connsiteY2" fmla="*/ 162427 h 198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6432" h="198522">
                    <a:moveTo>
                      <a:pt x="0" y="198522"/>
                    </a:moveTo>
                    <a:cubicBezTo>
                      <a:pt x="127334" y="105277"/>
                      <a:pt x="254669" y="12032"/>
                      <a:pt x="409074" y="6016"/>
                    </a:cubicBezTo>
                    <a:cubicBezTo>
                      <a:pt x="563479" y="0"/>
                      <a:pt x="744955" y="81213"/>
                      <a:pt x="926432" y="162427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712350" y="4152663"/>
                <a:ext cx="926431" cy="206541"/>
              </a:xfrm>
              <a:custGeom>
                <a:avLst/>
                <a:gdLst>
                  <a:gd name="connsiteX0" fmla="*/ 0 w 926431"/>
                  <a:gd name="connsiteY0" fmla="*/ 206541 h 206541"/>
                  <a:gd name="connsiteX1" fmla="*/ 505326 w 926431"/>
                  <a:gd name="connsiteY1" fmla="*/ 2005 h 206541"/>
                  <a:gd name="connsiteX2" fmla="*/ 926431 w 926431"/>
                  <a:gd name="connsiteY2" fmla="*/ 194510 h 206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6431" h="206541">
                    <a:moveTo>
                      <a:pt x="0" y="206541"/>
                    </a:moveTo>
                    <a:cubicBezTo>
                      <a:pt x="175460" y="105275"/>
                      <a:pt x="350921" y="4010"/>
                      <a:pt x="505326" y="2005"/>
                    </a:cubicBezTo>
                    <a:cubicBezTo>
                      <a:pt x="659731" y="0"/>
                      <a:pt x="793081" y="97255"/>
                      <a:pt x="926431" y="19451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785918" y="5357826"/>
                <a:ext cx="1876927" cy="541421"/>
              </a:xfrm>
              <a:custGeom>
                <a:avLst/>
                <a:gdLst>
                  <a:gd name="connsiteX0" fmla="*/ 0 w 1876927"/>
                  <a:gd name="connsiteY0" fmla="*/ 0 h 541421"/>
                  <a:gd name="connsiteX1" fmla="*/ 0 w 1876927"/>
                  <a:gd name="connsiteY1" fmla="*/ 541421 h 541421"/>
                  <a:gd name="connsiteX2" fmla="*/ 1876927 w 1876927"/>
                  <a:gd name="connsiteY2" fmla="*/ 541421 h 541421"/>
                  <a:gd name="connsiteX3" fmla="*/ 1864895 w 1876927"/>
                  <a:gd name="connsiteY3" fmla="*/ 0 h 541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6927" h="541421">
                    <a:moveTo>
                      <a:pt x="0" y="0"/>
                    </a:moveTo>
                    <a:lnTo>
                      <a:pt x="0" y="541421"/>
                    </a:lnTo>
                    <a:lnTo>
                      <a:pt x="1876927" y="541421"/>
                    </a:lnTo>
                    <a:lnTo>
                      <a:pt x="1864895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22802" y="4142637"/>
                <a:ext cx="144379" cy="96253"/>
              </a:xfrm>
              <a:custGeom>
                <a:avLst/>
                <a:gdLst>
                  <a:gd name="connsiteX0" fmla="*/ 0 w 144379"/>
                  <a:gd name="connsiteY0" fmla="*/ 0 h 96253"/>
                  <a:gd name="connsiteX1" fmla="*/ 144379 w 144379"/>
                  <a:gd name="connsiteY1" fmla="*/ 36095 h 96253"/>
                  <a:gd name="connsiteX2" fmla="*/ 12032 w 144379"/>
                  <a:gd name="connsiteY2" fmla="*/ 96253 h 96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379" h="96253">
                    <a:moveTo>
                      <a:pt x="0" y="0"/>
                    </a:moveTo>
                    <a:lnTo>
                      <a:pt x="144379" y="36095"/>
                    </a:lnTo>
                    <a:lnTo>
                      <a:pt x="12032" y="96253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101127" y="4118573"/>
                <a:ext cx="144379" cy="96253"/>
              </a:xfrm>
              <a:custGeom>
                <a:avLst/>
                <a:gdLst>
                  <a:gd name="connsiteX0" fmla="*/ 0 w 144379"/>
                  <a:gd name="connsiteY0" fmla="*/ 0 h 96253"/>
                  <a:gd name="connsiteX1" fmla="*/ 144379 w 144379"/>
                  <a:gd name="connsiteY1" fmla="*/ 36095 h 96253"/>
                  <a:gd name="connsiteX2" fmla="*/ 12032 w 144379"/>
                  <a:gd name="connsiteY2" fmla="*/ 96253 h 96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379" h="96253">
                    <a:moveTo>
                      <a:pt x="0" y="0"/>
                    </a:moveTo>
                    <a:lnTo>
                      <a:pt x="144379" y="36095"/>
                    </a:lnTo>
                    <a:lnTo>
                      <a:pt x="12032" y="96253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624239" y="4398295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564965" y="4398295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y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493659" y="4398295"/>
                <a:ext cx="27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z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064899" y="3767385"/>
                <a:ext cx="5581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 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 1</a:t>
                </a:r>
                <a:endParaRPr lang="en-US" baseline="30000" dirty="0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604066" y="5839089"/>
                <a:ext cx="168442" cy="144379"/>
              </a:xfrm>
              <a:custGeom>
                <a:avLst/>
                <a:gdLst>
                  <a:gd name="connsiteX0" fmla="*/ 0 w 168442"/>
                  <a:gd name="connsiteY0" fmla="*/ 0 h 144379"/>
                  <a:gd name="connsiteX1" fmla="*/ 168442 w 168442"/>
                  <a:gd name="connsiteY1" fmla="*/ 48126 h 144379"/>
                  <a:gd name="connsiteX2" fmla="*/ 36094 w 168442"/>
                  <a:gd name="connsiteY2" fmla="*/ 144379 h 1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442" h="144379">
                    <a:moveTo>
                      <a:pt x="0" y="0"/>
                    </a:moveTo>
                    <a:lnTo>
                      <a:pt x="168442" y="48126"/>
                    </a:lnTo>
                    <a:lnTo>
                      <a:pt x="36094" y="14437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2422089" y="6030091"/>
                <a:ext cx="833883" cy="453556"/>
                <a:chOff x="4929190" y="4071942"/>
                <a:chExt cx="833883" cy="453556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4929190" y="4071942"/>
                  <a:ext cx="8338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 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r>
                    <a:rPr lang="en-US" baseline="30000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 1</a:t>
                  </a:r>
                  <a:endParaRPr lang="en-US" baseline="30000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5072066" y="4156166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2928926" y="3767385"/>
                <a:ext cx="5068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 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 1</a:t>
                </a:r>
                <a:endParaRPr lang="en-US" baseline="30000" dirty="0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6215074" y="3500438"/>
              <a:ext cx="2786082" cy="26432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686160"/>
            <a:ext cx="4305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Kompetensi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683568" y="2258869"/>
            <a:ext cx="7716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5288" indent="-395288">
              <a:spcBef>
                <a:spcPts val="2400"/>
              </a:spcBef>
              <a:buFont typeface="Wingdings" pitchFamily="2" charset="2"/>
              <a:buChar char="q"/>
              <a:tabLst>
                <a:tab pos="341313" algn="l"/>
              </a:tabLs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komposisi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invers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83568" y="3392427"/>
            <a:ext cx="3919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Kompetensi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683568" y="3919989"/>
            <a:ext cx="82166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5288" indent="-395288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komposisi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95288" indent="-395288" defTabSz="265113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invers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332656"/>
            <a:ext cx="5598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I. ALJABAR FUNGSI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1175" y="1412776"/>
            <a:ext cx="27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00034" y="2056367"/>
            <a:ext cx="8143932" cy="3658649"/>
            <a:chOff x="428596" y="1142984"/>
            <a:chExt cx="8143932" cy="3658649"/>
          </a:xfrm>
        </p:grpSpPr>
        <p:sp>
          <p:nvSpPr>
            <p:cNvPr id="4" name="TextBox 3"/>
            <p:cNvSpPr txBox="1"/>
            <p:nvPr/>
          </p:nvSpPr>
          <p:spPr>
            <a:xfrm>
              <a:off x="428596" y="1142984"/>
              <a:ext cx="8143932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Misalkan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masing-masing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daerah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asal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 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 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maka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pPr defTabSz="44450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jumlah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+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daerah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asal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  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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,</a:t>
              </a:r>
            </a:p>
            <a:p>
              <a:pPr defTabSz="44450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selisih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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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daerah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asal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  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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,</a:t>
              </a:r>
            </a:p>
            <a:p>
              <a:pPr defTabSz="44450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US" dirty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perkalian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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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daerah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asal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  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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,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defTabSz="44450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pembagian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			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daerah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asal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  =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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D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dan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)  0.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5984" y="2297162"/>
              <a:ext cx="47801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+ g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11378" y="1607708"/>
              <a:ext cx="2616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g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870180" y="1333234"/>
              <a:ext cx="2359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f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2396" y="2322842"/>
              <a:ext cx="2359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f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59836" y="2298778"/>
              <a:ext cx="2616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g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5984" y="3025190"/>
              <a:ext cx="4748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  <a:sym typeface="Symbol"/>
                </a:rPr>
                <a:t>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g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12396" y="3036468"/>
              <a:ext cx="2359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f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59836" y="3000372"/>
              <a:ext cx="2616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g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12396" y="3750848"/>
              <a:ext cx="2359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f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59836" y="3714752"/>
              <a:ext cx="2616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g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85984" y="3727538"/>
              <a:ext cx="4283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  <a:sym typeface="Symbol"/>
                </a:rPr>
                <a:t></a:t>
              </a:r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 g</a:t>
              </a:r>
              <a:endParaRPr lang="en-US" b="1" baseline="30000" dirty="0">
                <a:latin typeface="Times" pitchFamily="18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357422" y="4322352"/>
              <a:ext cx="261610" cy="479281"/>
              <a:chOff x="6548200" y="285728"/>
              <a:chExt cx="261610" cy="47928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572264" y="285728"/>
                <a:ext cx="23596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baseline="30000" dirty="0" smtClean="0">
                    <a:latin typeface="Times" pitchFamily="18" charset="0"/>
                    <a:cs typeface="Arial" pitchFamily="34" charset="0"/>
                  </a:rPr>
                  <a:t>f</a:t>
                </a:r>
                <a:endParaRPr lang="en-US" b="1" baseline="30000" dirty="0">
                  <a:latin typeface="Times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572264" y="487256"/>
                <a:ext cx="21431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6548200" y="488010"/>
                <a:ext cx="26161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baseline="30000" dirty="0" smtClean="0">
                    <a:latin typeface="Times" pitchFamily="18" charset="0"/>
                    <a:cs typeface="Arial" pitchFamily="34" charset="0"/>
                  </a:rPr>
                  <a:t>g</a:t>
                </a:r>
                <a:endParaRPr lang="en-US" b="1" baseline="30000" dirty="0">
                  <a:latin typeface="Times" pitchFamily="18" charset="0"/>
                </a:endParaRPr>
              </a:p>
            </p:txBody>
          </p:sp>
        </p:grpSp>
        <p:sp>
          <p:nvSpPr>
            <p:cNvPr id="33" name="Arc 32"/>
            <p:cNvSpPr/>
            <p:nvPr/>
          </p:nvSpPr>
          <p:spPr>
            <a:xfrm rot="1665231">
              <a:off x="5549108" y="3924162"/>
              <a:ext cx="439758" cy="62338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13862917">
              <a:off x="5574910" y="3818358"/>
              <a:ext cx="576832" cy="650021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5621014" y="3775666"/>
              <a:ext cx="1447653" cy="664100"/>
              <a:chOff x="4189238" y="130820"/>
              <a:chExt cx="1447653" cy="6641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846474" y="309038"/>
                <a:ext cx="50006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225334" y="142852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endParaRPr lang="en-US" dirty="0">
                  <a:latin typeface="Times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189238" y="415818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</a:t>
                </a:r>
                <a:endParaRPr lang="en-US" dirty="0">
                  <a:latin typeface="Times" pitchFamily="18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4225334" y="488010"/>
                <a:ext cx="21431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5104392" y="130820"/>
                <a:ext cx="5052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</a:t>
                </a:r>
                <a:endParaRPr lang="en-US" dirty="0">
                  <a:latin typeface="Times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80328" y="425588"/>
                <a:ext cx="5565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</a:t>
                </a:r>
                <a:endParaRPr lang="en-US" dirty="0">
                  <a:latin typeface="Times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571246" y="273696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</a:t>
                </a:r>
                <a:endParaRPr lang="en-US" dirty="0">
                  <a:latin typeface="Times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5139734" y="475224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>
              <a:off x="2928172" y="4453196"/>
              <a:ext cx="2359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f</a:t>
              </a:r>
              <a:endParaRPr lang="en-US" b="1" baseline="30000" dirty="0">
                <a:latin typeface="Times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75612" y="4417100"/>
              <a:ext cx="2616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baseline="30000" dirty="0" smtClean="0">
                  <a:latin typeface="Times" pitchFamily="18" charset="0"/>
                  <a:cs typeface="Arial" pitchFamily="34" charset="0"/>
                </a:rPr>
                <a:t>g</a:t>
              </a:r>
              <a:endParaRPr lang="en-US" b="1" baseline="30000" dirty="0"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76672"/>
            <a:ext cx="6391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II. FUNGSI  KOMPOSISI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726410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0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Komposisi</a:t>
            </a:r>
            <a:endParaRPr lang="en-US" sz="2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7158" y="2500306"/>
            <a:ext cx="8215370" cy="1357322"/>
            <a:chOff x="428596" y="3668132"/>
            <a:chExt cx="8143932" cy="1357322"/>
          </a:xfrm>
        </p:grpSpPr>
        <p:sp>
          <p:nvSpPr>
            <p:cNvPr id="27" name="TextBox 26"/>
            <p:cNvSpPr txBox="1"/>
            <p:nvPr/>
          </p:nvSpPr>
          <p:spPr>
            <a:xfrm>
              <a:off x="428596" y="3668132"/>
              <a:ext cx="81439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g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memetakan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menjadi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),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kemudian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mengolah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menjadi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)).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g(x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ini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komposisi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disebut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sebagai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komposisi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dilambangkan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oleh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)(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)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 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  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)(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) =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)).</a:t>
              </a:r>
              <a:endParaRPr lang="en-US" sz="2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32655" y="4339592"/>
              <a:ext cx="2872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</a:t>
              </a:r>
              <a:endParaRPr lang="en-US" sz="2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57674" y="4625344"/>
              <a:ext cx="2872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  <a:sym typeface="Symbol"/>
                </a:rPr>
                <a:t></a:t>
              </a:r>
              <a:endParaRPr lang="en-US" sz="20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8596" y="4357694"/>
            <a:ext cx="8380048" cy="902369"/>
            <a:chOff x="376698" y="1785172"/>
            <a:chExt cx="8380048" cy="902369"/>
          </a:xfrm>
        </p:grpSpPr>
        <p:sp>
          <p:nvSpPr>
            <p:cNvPr id="32" name="Freeform 31"/>
            <p:cNvSpPr/>
            <p:nvPr/>
          </p:nvSpPr>
          <p:spPr>
            <a:xfrm>
              <a:off x="2051344" y="1785172"/>
              <a:ext cx="1046747" cy="902369"/>
            </a:xfrm>
            <a:custGeom>
              <a:avLst/>
              <a:gdLst>
                <a:gd name="connsiteX0" fmla="*/ 168442 w 1046747"/>
                <a:gd name="connsiteY0" fmla="*/ 168442 h 902369"/>
                <a:gd name="connsiteX1" fmla="*/ 168442 w 1046747"/>
                <a:gd name="connsiteY1" fmla="*/ 0 h 902369"/>
                <a:gd name="connsiteX2" fmla="*/ 782052 w 1046747"/>
                <a:gd name="connsiteY2" fmla="*/ 0 h 902369"/>
                <a:gd name="connsiteX3" fmla="*/ 794084 w 1046747"/>
                <a:gd name="connsiteY3" fmla="*/ 120316 h 902369"/>
                <a:gd name="connsiteX4" fmla="*/ 1034715 w 1046747"/>
                <a:gd name="connsiteY4" fmla="*/ 180474 h 902369"/>
                <a:gd name="connsiteX5" fmla="*/ 1046747 w 1046747"/>
                <a:gd name="connsiteY5" fmla="*/ 709863 h 902369"/>
                <a:gd name="connsiteX6" fmla="*/ 685800 w 1046747"/>
                <a:gd name="connsiteY6" fmla="*/ 709863 h 902369"/>
                <a:gd name="connsiteX7" fmla="*/ 854242 w 1046747"/>
                <a:gd name="connsiteY7" fmla="*/ 902369 h 902369"/>
                <a:gd name="connsiteX8" fmla="*/ 276726 w 1046747"/>
                <a:gd name="connsiteY8" fmla="*/ 902369 h 902369"/>
                <a:gd name="connsiteX9" fmla="*/ 397042 w 1046747"/>
                <a:gd name="connsiteY9" fmla="*/ 709863 h 902369"/>
                <a:gd name="connsiteX10" fmla="*/ 12031 w 1046747"/>
                <a:gd name="connsiteY10" fmla="*/ 709863 h 902369"/>
                <a:gd name="connsiteX11" fmla="*/ 0 w 1046747"/>
                <a:gd name="connsiteY11" fmla="*/ 264695 h 902369"/>
                <a:gd name="connsiteX12" fmla="*/ 168442 w 1046747"/>
                <a:gd name="connsiteY12" fmla="*/ 168442 h 90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6747" h="902369">
                  <a:moveTo>
                    <a:pt x="168442" y="168442"/>
                  </a:moveTo>
                  <a:lnTo>
                    <a:pt x="168442" y="0"/>
                  </a:lnTo>
                  <a:lnTo>
                    <a:pt x="782052" y="0"/>
                  </a:lnTo>
                  <a:lnTo>
                    <a:pt x="794084" y="120316"/>
                  </a:lnTo>
                  <a:lnTo>
                    <a:pt x="1034715" y="180474"/>
                  </a:lnTo>
                  <a:lnTo>
                    <a:pt x="1046747" y="709863"/>
                  </a:lnTo>
                  <a:lnTo>
                    <a:pt x="685800" y="709863"/>
                  </a:lnTo>
                  <a:lnTo>
                    <a:pt x="854242" y="902369"/>
                  </a:lnTo>
                  <a:lnTo>
                    <a:pt x="276726" y="902369"/>
                  </a:lnTo>
                  <a:lnTo>
                    <a:pt x="397042" y="709863"/>
                  </a:lnTo>
                  <a:lnTo>
                    <a:pt x="12031" y="709863"/>
                  </a:lnTo>
                  <a:lnTo>
                    <a:pt x="0" y="264695"/>
                  </a:lnTo>
                  <a:lnTo>
                    <a:pt x="168442" y="16844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76698" y="1928048"/>
              <a:ext cx="642942" cy="6429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080196" y="1928048"/>
              <a:ext cx="642942" cy="6429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39826" y="1785172"/>
              <a:ext cx="1046747" cy="902369"/>
            </a:xfrm>
            <a:custGeom>
              <a:avLst/>
              <a:gdLst>
                <a:gd name="connsiteX0" fmla="*/ 168442 w 1046747"/>
                <a:gd name="connsiteY0" fmla="*/ 168442 h 902369"/>
                <a:gd name="connsiteX1" fmla="*/ 168442 w 1046747"/>
                <a:gd name="connsiteY1" fmla="*/ 0 h 902369"/>
                <a:gd name="connsiteX2" fmla="*/ 782052 w 1046747"/>
                <a:gd name="connsiteY2" fmla="*/ 0 h 902369"/>
                <a:gd name="connsiteX3" fmla="*/ 794084 w 1046747"/>
                <a:gd name="connsiteY3" fmla="*/ 120316 h 902369"/>
                <a:gd name="connsiteX4" fmla="*/ 1034715 w 1046747"/>
                <a:gd name="connsiteY4" fmla="*/ 180474 h 902369"/>
                <a:gd name="connsiteX5" fmla="*/ 1046747 w 1046747"/>
                <a:gd name="connsiteY5" fmla="*/ 709863 h 902369"/>
                <a:gd name="connsiteX6" fmla="*/ 685800 w 1046747"/>
                <a:gd name="connsiteY6" fmla="*/ 709863 h 902369"/>
                <a:gd name="connsiteX7" fmla="*/ 854242 w 1046747"/>
                <a:gd name="connsiteY7" fmla="*/ 902369 h 902369"/>
                <a:gd name="connsiteX8" fmla="*/ 276726 w 1046747"/>
                <a:gd name="connsiteY8" fmla="*/ 902369 h 902369"/>
                <a:gd name="connsiteX9" fmla="*/ 397042 w 1046747"/>
                <a:gd name="connsiteY9" fmla="*/ 709863 h 902369"/>
                <a:gd name="connsiteX10" fmla="*/ 12031 w 1046747"/>
                <a:gd name="connsiteY10" fmla="*/ 709863 h 902369"/>
                <a:gd name="connsiteX11" fmla="*/ 0 w 1046747"/>
                <a:gd name="connsiteY11" fmla="*/ 264695 h 902369"/>
                <a:gd name="connsiteX12" fmla="*/ 168442 w 1046747"/>
                <a:gd name="connsiteY12" fmla="*/ 168442 h 90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6747" h="902369">
                  <a:moveTo>
                    <a:pt x="168442" y="168442"/>
                  </a:moveTo>
                  <a:lnTo>
                    <a:pt x="168442" y="0"/>
                  </a:lnTo>
                  <a:lnTo>
                    <a:pt x="782052" y="0"/>
                  </a:lnTo>
                  <a:lnTo>
                    <a:pt x="794084" y="120316"/>
                  </a:lnTo>
                  <a:lnTo>
                    <a:pt x="1034715" y="180474"/>
                  </a:lnTo>
                  <a:lnTo>
                    <a:pt x="1046747" y="709863"/>
                  </a:lnTo>
                  <a:lnTo>
                    <a:pt x="685800" y="709863"/>
                  </a:lnTo>
                  <a:lnTo>
                    <a:pt x="854242" y="902369"/>
                  </a:lnTo>
                  <a:lnTo>
                    <a:pt x="276726" y="902369"/>
                  </a:lnTo>
                  <a:lnTo>
                    <a:pt x="397042" y="709863"/>
                  </a:lnTo>
                  <a:lnTo>
                    <a:pt x="12031" y="709863"/>
                  </a:lnTo>
                  <a:lnTo>
                    <a:pt x="0" y="264695"/>
                  </a:lnTo>
                  <a:lnTo>
                    <a:pt x="168442" y="16844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756614" y="1928048"/>
              <a:ext cx="1000132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1019640" y="2213800"/>
              <a:ext cx="10001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3091342" y="2213800"/>
              <a:ext cx="10001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722384" y="2213800"/>
              <a:ext cx="10001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746712" y="2213800"/>
              <a:ext cx="10001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2143862" y="2000240"/>
              <a:ext cx="9797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mesin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l 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786446" y="2000240"/>
              <a:ext cx="10310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mesin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dirty="0" err="1" smtClean="0">
                  <a:latin typeface="Arial" pitchFamily="34" charset="0"/>
                  <a:cs typeface="Arial" pitchFamily="34" charset="0"/>
                  <a:sym typeface="Symbol"/>
                </a:rPr>
                <a:t>ll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47408" y="2035582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43372" y="2000240"/>
              <a:ext cx="5565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g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857394" y="2012272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g(x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)</a:t>
              </a:r>
              <a:endParaRPr lang="en-US" i="1" dirty="0"/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57158" y="928670"/>
            <a:ext cx="8358247" cy="3214710"/>
            <a:chOff x="357158" y="928670"/>
            <a:chExt cx="8358247" cy="3214710"/>
          </a:xfrm>
        </p:grpSpPr>
        <p:sp>
          <p:nvSpPr>
            <p:cNvPr id="2" name="TextBox 1"/>
            <p:cNvSpPr txBox="1"/>
            <p:nvPr/>
          </p:nvSpPr>
          <p:spPr>
            <a:xfrm>
              <a:off x="357158" y="928670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Definisi</a:t>
              </a:r>
              <a:r>
                <a:rPr lang="en-US" sz="24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en-US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7159" y="1428736"/>
              <a:ext cx="835824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Misalkan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diketahui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fungsi-fungsi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2400" i="1" dirty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: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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B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ditentukan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</a:t>
              </a:r>
            </a:p>
            <a:p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  : B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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C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ditentukan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</a:t>
              </a:r>
            </a:p>
            <a:p>
              <a:r>
                <a:rPr lang="en-US" sz="2400" dirty="0" err="1">
                  <a:latin typeface="Arial" pitchFamily="34" charset="0"/>
                  <a:cs typeface="Arial" pitchFamily="34" charset="0"/>
                  <a:sym typeface="Symbol"/>
                </a:rPr>
                <a:t>m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aka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komposisi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g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ditentukan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oleh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komposisi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669453" y="3575469"/>
              <a:ext cx="2402745" cy="567911"/>
              <a:chOff x="4043650" y="3244334"/>
              <a:chExt cx="2533066" cy="567911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043650" y="3244334"/>
                <a:ext cx="25330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  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g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)(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) = 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(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g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(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))</a:t>
                </a:r>
                <a:endParaRPr lang="en-US" sz="2400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27497" y="3350580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b="1" dirty="0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428596" y="3994327"/>
            <a:ext cx="7786742" cy="1706572"/>
            <a:chOff x="428596" y="3994327"/>
            <a:chExt cx="7786742" cy="1706572"/>
          </a:xfrm>
        </p:grpSpPr>
        <p:sp>
          <p:nvSpPr>
            <p:cNvPr id="6" name="TextBox 5"/>
            <p:cNvSpPr txBox="1"/>
            <p:nvPr/>
          </p:nvSpPr>
          <p:spPr>
            <a:xfrm>
              <a:off x="428596" y="3994327"/>
              <a:ext cx="22242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Catatan</a:t>
              </a:r>
              <a:r>
                <a:rPr lang="en-US" sz="2400" b="1" i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en-US" sz="24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90395" y="4500570"/>
              <a:ext cx="7724943" cy="1200329"/>
              <a:chOff x="428596" y="2571744"/>
              <a:chExt cx="8143932" cy="120032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28596" y="2571744"/>
                <a:ext cx="814393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0975"/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komposisi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atau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majemuk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   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 =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))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seringkali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juga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disebut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sebagai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“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bersusun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”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atau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“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dari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”.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313147" y="2667466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57159" y="357166"/>
            <a:ext cx="8572560" cy="3035562"/>
            <a:chOff x="357159" y="357166"/>
            <a:chExt cx="8572560" cy="3035562"/>
          </a:xfrm>
        </p:grpSpPr>
        <p:sp>
          <p:nvSpPr>
            <p:cNvPr id="3" name="TextBox 2"/>
            <p:cNvSpPr txBox="1"/>
            <p:nvPr/>
          </p:nvSpPr>
          <p:spPr>
            <a:xfrm>
              <a:off x="357159" y="357166"/>
              <a:ext cx="1785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Definisi</a:t>
              </a:r>
              <a:r>
                <a:rPr lang="en-US" sz="24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en-US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7159" y="899533"/>
              <a:ext cx="857256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Misalkan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diketahui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fungsi-fungsi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: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 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B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ditentukan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</a:t>
              </a:r>
            </a:p>
            <a:p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g : B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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C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ditentukan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dengan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g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x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</a:t>
              </a:r>
            </a:p>
            <a:p>
              <a:r>
                <a:rPr lang="en-US" sz="2400" dirty="0" err="1">
                  <a:latin typeface="Arial" pitchFamily="34" charset="0"/>
                  <a:cs typeface="Arial" pitchFamily="34" charset="0"/>
                  <a:sym typeface="Symbol"/>
                </a:rPr>
                <a:t>m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aka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komposisi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dari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g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ditentukan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oleh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rumus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fungsi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komposisi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65956" y="2889273"/>
              <a:ext cx="2533066" cy="503455"/>
              <a:chOff x="4043650" y="3244334"/>
              <a:chExt cx="2533066" cy="50345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043650" y="3244334"/>
                <a:ext cx="25330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b="1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  </a:t>
                </a:r>
                <a:r>
                  <a:rPr lang="en-US" sz="2400" b="1" i="1" dirty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)(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) = 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g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(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f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(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))</a:t>
                </a:r>
                <a:endParaRPr lang="en-US" sz="2400" b="1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384406" y="3286124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b="1" dirty="0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357158" y="3302818"/>
            <a:ext cx="8215370" cy="3055140"/>
            <a:chOff x="357158" y="3302818"/>
            <a:chExt cx="8215370" cy="3055140"/>
          </a:xfrm>
        </p:grpSpPr>
        <p:sp>
          <p:nvSpPr>
            <p:cNvPr id="2" name="TextBox 1"/>
            <p:cNvSpPr txBox="1"/>
            <p:nvPr/>
          </p:nvSpPr>
          <p:spPr>
            <a:xfrm>
              <a:off x="357158" y="3302818"/>
              <a:ext cx="21431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Catatan</a:t>
              </a:r>
              <a:r>
                <a:rPr lang="en-US" sz="2400" b="1" i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en-US" sz="24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28596" y="3680302"/>
              <a:ext cx="8143932" cy="2677656"/>
              <a:chOff x="428596" y="5672099"/>
              <a:chExt cx="8143932" cy="267765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28596" y="5672099"/>
                <a:ext cx="814393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defTabSz="360363">
                  <a:buAutoNum type="arabicPeriod"/>
                </a:pP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Nilai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komposisi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dan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untuk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ditentukan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dengan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aturan</a:t>
                </a:r>
                <a:endParaRPr lang="en-US" sz="2400" dirty="0" smtClean="0">
                  <a:latin typeface="Arial" pitchFamily="34" charset="0"/>
                  <a:cs typeface="Arial" pitchFamily="34" charset="0"/>
                </a:endParaRPr>
              </a:p>
              <a:p>
                <a:pPr marL="342900" indent="17463" defTabSz="360363">
                  <a:buFont typeface="Arial" pitchFamily="34" charset="0"/>
                  <a:buChar char="•"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   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 =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))</a:t>
                </a:r>
              </a:p>
              <a:p>
                <a:pPr marL="342900" indent="17463" defTabSz="360363">
                  <a:buFont typeface="Arial" pitchFamily="34" charset="0"/>
                  <a:buChar char="•"/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   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 =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))</a:t>
                </a:r>
              </a:p>
              <a:p>
                <a:pPr marL="342900" indent="-342900" defTabSz="360363"/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2.	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komposisi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dan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disebut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komposisi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diri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yaitu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komposisi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yang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disusun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dari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dua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buah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fungsi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yang </a:t>
                </a: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sama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11378" y="5929330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000496" y="5777987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71538" y="6143644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786446" y="5715016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237724" y="6492367"/>
                <a:ext cx="40531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85852" y="6887958"/>
                <a:ext cx="308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Komposisi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Diketahui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57158" y="1368466"/>
            <a:ext cx="8323658" cy="5346682"/>
            <a:chOff x="357158" y="1511342"/>
            <a:chExt cx="8323658" cy="5346682"/>
          </a:xfrm>
        </p:grpSpPr>
        <p:grpSp>
          <p:nvGrpSpPr>
            <p:cNvPr id="62" name="Group 61"/>
            <p:cNvGrpSpPr/>
            <p:nvPr/>
          </p:nvGrpSpPr>
          <p:grpSpPr>
            <a:xfrm>
              <a:off x="463184" y="1511342"/>
              <a:ext cx="8217632" cy="2713168"/>
              <a:chOff x="640648" y="1211406"/>
              <a:chExt cx="8217632" cy="2713168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40648" y="2683048"/>
                <a:ext cx="1785950" cy="35719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998102" y="2302548"/>
                <a:ext cx="1285884" cy="114300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784052" y="2281500"/>
                <a:ext cx="2214578" cy="16430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713010" y="2257436"/>
                <a:ext cx="785818" cy="16430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857224" y="2671016"/>
                <a:ext cx="1398803" cy="382118"/>
                <a:chOff x="1428728" y="4487784"/>
                <a:chExt cx="1398803" cy="382118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428728" y="4500570"/>
                  <a:ext cx="95410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dan</a:t>
                  </a:r>
                  <a:endParaRPr lang="en-US" i="1" dirty="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270968" y="4487784"/>
                  <a:ext cx="5565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endParaRPr lang="en-US" i="1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3083834" y="2397296"/>
                <a:ext cx="1143008" cy="989718"/>
                <a:chOff x="3083834" y="1952112"/>
                <a:chExt cx="1143008" cy="989718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3083834" y="1952112"/>
                  <a:ext cx="1143008" cy="9233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  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</a:p>
                <a:p>
                  <a:r>
                    <a:rPr lang="en-US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 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atau</a:t>
                  </a:r>
                  <a:endParaRPr lang="en-US" dirty="0" smtClean="0"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   f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</a:t>
                  </a:r>
                  <a:endParaRPr lang="en-US" i="1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250020" y="2024304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286116" y="257249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928436" y="2281500"/>
                <a:ext cx="1941557" cy="440770"/>
                <a:chOff x="3428992" y="4500570"/>
                <a:chExt cx="1941557" cy="44077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3428992" y="4500570"/>
                  <a:ext cx="19415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dan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 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x)  </a:t>
                  </a:r>
                  <a:endParaRPr lang="en-US" dirty="0" smtClean="0">
                    <a:latin typeface="Times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476498" y="457200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4929190" y="2662000"/>
                <a:ext cx="1941557" cy="440770"/>
                <a:chOff x="3428992" y="4500570"/>
                <a:chExt cx="1941557" cy="44077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3428992" y="4500570"/>
                  <a:ext cx="19415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dan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  </a:t>
                  </a:r>
                  <a:r>
                    <a:rPr lang="en-US" i="1" dirty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x)  </a:t>
                  </a:r>
                  <a:endParaRPr lang="en-US" dirty="0" smtClean="0">
                    <a:latin typeface="Times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500562" y="457200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905880" y="3043254"/>
                <a:ext cx="1992853" cy="440770"/>
                <a:chOff x="3428992" y="4500570"/>
                <a:chExt cx="1992853" cy="44077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3428992" y="4500570"/>
                  <a:ext cx="199285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dan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  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x)  </a:t>
                  </a:r>
                  <a:endParaRPr lang="en-US" dirty="0" smtClean="0">
                    <a:latin typeface="Times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476498" y="457200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4929190" y="3424508"/>
                <a:ext cx="1941557" cy="440770"/>
                <a:chOff x="3428992" y="4500570"/>
                <a:chExt cx="1941557" cy="44077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3428992" y="4500570"/>
                  <a:ext cx="19415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r>
                    <a:rPr lang="en-US" dirty="0" err="1" smtClean="0">
                      <a:latin typeface="Arial" pitchFamily="34" charset="0"/>
                      <a:cs typeface="Arial" pitchFamily="34" charset="0"/>
                    </a:rPr>
                    <a:t>dan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   </a:t>
                  </a:r>
                  <a:r>
                    <a:rPr lang="en-US" i="1" dirty="0">
                      <a:latin typeface="Times" pitchFamily="18" charset="0"/>
                      <a:cs typeface="Arial" pitchFamily="34" charset="0"/>
                    </a:rPr>
                    <a:t>f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x)  </a:t>
                  </a:r>
                  <a:endParaRPr lang="en-US" dirty="0" smtClean="0">
                    <a:latin typeface="Times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500562" y="4572008"/>
                  <a:ext cx="2776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  <a:sym typeface="Symbol"/>
                    </a:rPr>
                    <a:t></a:t>
                  </a:r>
                  <a:endParaRPr lang="en-US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7786710" y="2257436"/>
                <a:ext cx="671979" cy="1440902"/>
                <a:chOff x="7215206" y="4572008"/>
                <a:chExt cx="671979" cy="14409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7215206" y="4572008"/>
                  <a:ext cx="6719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endParaRPr lang="en-US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7215206" y="4929198"/>
                  <a:ext cx="6719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g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endParaRPr lang="en-US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7215206" y="5286388"/>
                  <a:ext cx="6206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endParaRPr lang="en-US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7215206" y="5643578"/>
                  <a:ext cx="6206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f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(</a:t>
                  </a:r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) </a:t>
                  </a:r>
                  <a:endParaRPr lang="en-US" dirty="0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857224" y="1211406"/>
                <a:ext cx="12834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DIKETAHUI</a:t>
                </a:r>
                <a:endParaRPr lang="en-US" sz="16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28927" y="1211406"/>
                <a:ext cx="164307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      DAPAT DITENTUKAN</a:t>
                </a:r>
                <a:endParaRPr lang="en-US" sz="1600" b="1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286380" y="1211406"/>
                <a:ext cx="12834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DIKETAHUI</a:t>
                </a:r>
                <a:endParaRPr lang="en-US" sz="1600" b="1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215206" y="1211406"/>
                <a:ext cx="164307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      DAPAT DITENTUKAN</a:t>
                </a:r>
                <a:endParaRPr lang="en-US" sz="1600" b="1" dirty="0"/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>
                <a:off x="2428860" y="2889822"/>
                <a:ext cx="57150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rot="5400000">
                <a:off x="1072332" y="2213760"/>
                <a:ext cx="857256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rot="5400000">
                <a:off x="3381281" y="2035165"/>
                <a:ext cx="500066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5400000">
                <a:off x="5680083" y="2035165"/>
                <a:ext cx="500066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5400000">
                <a:off x="7823223" y="2035165"/>
                <a:ext cx="500066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7000892" y="2500306"/>
                <a:ext cx="57150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7000892" y="2857496"/>
                <a:ext cx="57150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7000892" y="3214686"/>
                <a:ext cx="57150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7000892" y="3643314"/>
                <a:ext cx="57150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357158" y="4274868"/>
              <a:ext cx="1143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Contoh</a:t>
              </a:r>
              <a:endParaRPr lang="en-US" sz="2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57158" y="4632058"/>
              <a:ext cx="6143668" cy="453556"/>
              <a:chOff x="357158" y="4500570"/>
              <a:chExt cx="6143668" cy="453556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357158" y="4500570"/>
                <a:ext cx="61436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  <a:sym typeface="Symbol"/>
                  </a:rPr>
                  <a:t>Fungsi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  <a:sym typeface="Symbol"/>
                  </a:rPr>
                  <a:t>komposisi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   g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 =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2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  <a:sym typeface="Symbol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 +3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  <a:sym typeface="Symbol"/>
                  </a:rPr>
                  <a:t>dan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  <a:sym typeface="Symbol"/>
                  </a:rPr>
                  <a:t>fungsi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 = 4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 –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1.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    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357422" y="4584794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57158" y="5000526"/>
              <a:ext cx="1143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Jawab</a:t>
              </a:r>
              <a:endPara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985216" y="5237396"/>
              <a:ext cx="1776448" cy="442278"/>
              <a:chOff x="1142976" y="5286388"/>
              <a:chExt cx="1776448" cy="442278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142976" y="5286388"/>
                <a:ext cx="1776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(g(x) = 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  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g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) </a:t>
                </a:r>
                <a:endParaRPr lang="en-US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107012" y="5359334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dirty="0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1054260" y="5558490"/>
              <a:ext cx="46153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    4  </a:t>
              </a:r>
              <a:r>
                <a:rPr lang="en-US" i="1" dirty="0" smtClean="0">
                  <a:latin typeface="Times" pitchFamily="18" charset="0"/>
                  <a:cs typeface="Arial" pitchFamily="34" charset="0"/>
                  <a:sym typeface="Symbol"/>
                </a:rPr>
                <a:t>g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(x) – 1  = </a:t>
              </a:r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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2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 + 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3 </a:t>
              </a:r>
              <a:r>
                <a:rPr lang="en-US" dirty="0" err="1" smtClean="0">
                  <a:latin typeface="Times" pitchFamily="18" charset="0"/>
                  <a:cs typeface="Arial" pitchFamily="34" charset="0"/>
                </a:rPr>
                <a:t>sebab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) = 4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 – 1  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68554" y="5927712"/>
              <a:ext cx="27093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           4  </a:t>
              </a:r>
              <a:r>
                <a:rPr lang="en-US" i="1" dirty="0" smtClean="0">
                  <a:latin typeface="Times" pitchFamily="18" charset="0"/>
                  <a:cs typeface="Arial" pitchFamily="34" charset="0"/>
                  <a:sym typeface="Symbol"/>
                </a:rPr>
                <a:t>g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(x) = </a:t>
              </a:r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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2</a:t>
              </a:r>
              <a:r>
                <a:rPr lang="en-US" i="1" dirty="0" smtClean="0">
                  <a:latin typeface="Times" pitchFamily="18" charset="0"/>
                  <a:cs typeface="Arial" pitchFamily="34" charset="0"/>
                </a:rPr>
                <a:t>x + 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68554" y="6300704"/>
              <a:ext cx="19207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" pitchFamily="18" charset="0"/>
                  <a:cs typeface="Arial" pitchFamily="34" charset="0"/>
                  <a:sym typeface="Symbol"/>
                </a:rPr>
                <a:t>                </a:t>
              </a:r>
              <a:r>
                <a:rPr lang="en-US" i="1" dirty="0" smtClean="0">
                  <a:latin typeface="Times" pitchFamily="18" charset="0"/>
                  <a:cs typeface="Arial" pitchFamily="34" charset="0"/>
                  <a:sym typeface="Symbol"/>
                </a:rPr>
                <a:t>g</a:t>
              </a:r>
              <a:r>
                <a:rPr lang="en-US" dirty="0" smtClean="0">
                  <a:latin typeface="Times" pitchFamily="18" charset="0"/>
                  <a:cs typeface="Arial" pitchFamily="34" charset="0"/>
                </a:rPr>
                <a:t>(x) =</a:t>
              </a:r>
              <a:endParaRPr lang="en-US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2857488" y="6217234"/>
              <a:ext cx="2112112" cy="640790"/>
              <a:chOff x="4214810" y="5786454"/>
              <a:chExt cx="2112112" cy="64079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214810" y="5786454"/>
                <a:ext cx="915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  <a:sym typeface="Symbol"/>
                  </a:rPr>
                  <a:t>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2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x + </a:t>
                </a:r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4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547182" y="605791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4</a:t>
                </a:r>
                <a:endParaRPr lang="en-US" dirty="0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4333622" y="6094008"/>
                <a:ext cx="71438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Rectangle 77"/>
              <p:cNvSpPr/>
              <p:nvPr/>
            </p:nvSpPr>
            <p:spPr>
              <a:xfrm>
                <a:off x="5024692" y="5893988"/>
                <a:ext cx="314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" pitchFamily="18" charset="0"/>
                    <a:cs typeface="Arial" pitchFamily="34" charset="0"/>
                  </a:rPr>
                  <a:t>=</a:t>
                </a:r>
                <a:endParaRPr lang="en-US" dirty="0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>
                <a:off x="5214942" y="5809764"/>
                <a:ext cx="1111980" cy="581384"/>
                <a:chOff x="6429388" y="5693968"/>
                <a:chExt cx="1111980" cy="581384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6429388" y="5786454"/>
                  <a:ext cx="3113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  <a:sym typeface="Symbol"/>
                    </a:rPr>
                    <a:t></a:t>
                  </a:r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6652718" y="5693968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1</a:t>
                  </a:r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6664750" y="5906020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2</a:t>
                  </a:r>
                  <a:endParaRPr lang="en-US" dirty="0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6712124" y="5979720"/>
                  <a:ext cx="214314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Rectangle 85"/>
                <p:cNvSpPr/>
                <p:nvPr/>
              </p:nvSpPr>
              <p:spPr>
                <a:xfrm>
                  <a:off x="6867786" y="5763144"/>
                  <a:ext cx="6735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" pitchFamily="18" charset="0"/>
                      <a:cs typeface="Arial" pitchFamily="34" charset="0"/>
                    </a:rPr>
                    <a:t>x + </a:t>
                  </a:r>
                  <a:r>
                    <a:rPr lang="en-US" dirty="0" smtClean="0">
                      <a:latin typeface="Times" pitchFamily="18" charset="0"/>
                      <a:cs typeface="Arial" pitchFamily="34" charset="0"/>
                    </a:rPr>
                    <a:t>1</a:t>
                  </a:r>
                  <a:endParaRPr lang="en-US" dirty="0"/>
                </a:p>
              </p:txBody>
            </p:sp>
          </p:grpSp>
        </p:grp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Sifat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Sifat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Komposisi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Fungsi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4948" y="1487278"/>
            <a:ext cx="8143932" cy="4799242"/>
            <a:chOff x="414948" y="1487278"/>
            <a:chExt cx="8143932" cy="4799242"/>
          </a:xfrm>
        </p:grpSpPr>
        <p:sp>
          <p:nvSpPr>
            <p:cNvPr id="3" name="TextBox 2"/>
            <p:cNvSpPr txBox="1"/>
            <p:nvPr/>
          </p:nvSpPr>
          <p:spPr>
            <a:xfrm>
              <a:off x="414948" y="1487278"/>
              <a:ext cx="8143932" cy="440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A. </a:t>
              </a:r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Sifat</a:t>
              </a:r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sifat</a:t>
              </a:r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operasi</a:t>
              </a:r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komposisi</a:t>
              </a:r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pada</a:t>
              </a:r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fungsi-fungsi</a:t>
              </a:r>
              <a:endPara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</a:pP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1200"/>
                </a:spcBef>
                <a:buAutoNum type="arabicPeriod"/>
                <a:tabLst>
                  <a:tab pos="444500" algn="l"/>
                </a:tabLst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Pada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umunya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operasi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komposisi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data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fungsi-fungsi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tidak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komulatif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Untuk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sebarang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fungsi-fungsi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)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g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),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pada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umunya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marL="342900" indent="-342900">
                <a:spcBef>
                  <a:spcPts val="1200"/>
                </a:spcBef>
                <a:tabLst>
                  <a:tab pos="444500" algn="l"/>
                </a:tabLst>
              </a:pPr>
              <a:endParaRPr lang="en-US" sz="2000" dirty="0"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1200"/>
                </a:spcBef>
                <a:tabLst>
                  <a:tab pos="444500" algn="l"/>
                </a:tabLst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2. 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Operasi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komposisi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pada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fungsi-fungsi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bersifat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asosiatif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Untuk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sebarang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fungsi-fungsi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)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,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 g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)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,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h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)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,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maka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berlaku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hubungan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marL="342900" indent="-342900">
                <a:spcBef>
                  <a:spcPts val="1200"/>
                </a:spcBef>
                <a:tabLst>
                  <a:tab pos="444500" algn="l"/>
                </a:tabLst>
              </a:pPr>
              <a:endParaRPr lang="en-US" sz="2000" dirty="0"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1200"/>
                </a:spcBef>
                <a:tabLst>
                  <a:tab pos="444500" algn="l"/>
                </a:tabLst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3. 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operasi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komposisi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fungsi-fungsi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terdapat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sebuah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unsur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identitas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yaitu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identitas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>
                  <a:latin typeface="Times" pitchFamily="18" charset="0"/>
                  <a:cs typeface="Arial" pitchFamily="34" charset="0"/>
                </a:rPr>
                <a:t>l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) = 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identitas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l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Times" pitchFamily="18" charset="0"/>
                  <a:cs typeface="Arial" pitchFamily="34" charset="0"/>
                </a:rPr>
                <a:t>) = </a:t>
              </a:r>
              <a:r>
                <a:rPr lang="en-US" sz="2000" i="1" dirty="0" smtClean="0">
                  <a:latin typeface="Times" pitchFamily="18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ini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mempunyai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sifat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535136" y="3116704"/>
              <a:ext cx="2000264" cy="455172"/>
              <a:chOff x="2535005" y="5844244"/>
              <a:chExt cx="2000264" cy="45517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535005" y="5844244"/>
                <a:ext cx="20002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f   g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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g   f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 </a:t>
                </a:r>
                <a:endParaRPr lang="en-US" b="1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738676" y="5930084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786182" y="5930084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178827" y="4414620"/>
              <a:ext cx="4786346" cy="443140"/>
              <a:chOff x="2857488" y="5487054"/>
              <a:chExt cx="4786346" cy="44314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857488" y="5487054"/>
                <a:ext cx="47863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f  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g   h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))(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= ((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  <a:sym typeface="Symbol"/>
                  </a:rPr>
                  <a:t>f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    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  <a:sym typeface="Symbol"/>
                  </a:rPr>
                  <a:t>g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)    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  <a:sym typeface="Symbol"/>
                  </a:rPr>
                  <a:t>h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 = 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   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g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   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h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 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35706" y="5560862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368832" y="5560862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95310" y="5560862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023938" y="5560862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012792" y="5560862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86512" y="5560862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286116" y="5831348"/>
              <a:ext cx="2571768" cy="455172"/>
              <a:chOff x="2571737" y="5844244"/>
              <a:chExt cx="2571768" cy="45517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571737" y="5844244"/>
                <a:ext cx="25717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f   l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=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l   f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 = 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(</a:t>
                </a:r>
                <a:r>
                  <a:rPr lang="en-US" b="1" i="1" dirty="0" smtClean="0">
                    <a:latin typeface="Times" pitchFamily="18" charset="0"/>
                    <a:cs typeface="Arial" pitchFamily="34" charset="0"/>
                  </a:rPr>
                  <a:t>x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)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  <a:sym typeface="Symbol"/>
                  </a:rPr>
                  <a:t> </a:t>
                </a:r>
                <a:r>
                  <a:rPr lang="en-US" b="1" dirty="0" smtClean="0">
                    <a:latin typeface="Times" pitchFamily="18" charset="0"/>
                    <a:cs typeface="Arial" pitchFamily="34" charset="0"/>
                  </a:rPr>
                  <a:t> </a:t>
                </a:r>
                <a:endParaRPr lang="en-US" b="1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38676" y="5930084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750841" y="5929330"/>
                <a:ext cx="277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b="1" dirty="0"/>
              </a:p>
            </p:txBody>
          </p:sp>
        </p:grpSp>
      </p:grp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04664"/>
            <a:ext cx="524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IV.  FUNGSI  INVERS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929290"/>
            <a:ext cx="5006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Invers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428860" y="2822642"/>
            <a:ext cx="5000660" cy="3058404"/>
            <a:chOff x="2428860" y="2822642"/>
            <a:chExt cx="5000660" cy="3058404"/>
          </a:xfrm>
        </p:grpSpPr>
        <p:grpSp>
          <p:nvGrpSpPr>
            <p:cNvPr id="28" name="Group 27"/>
            <p:cNvGrpSpPr/>
            <p:nvPr/>
          </p:nvGrpSpPr>
          <p:grpSpPr>
            <a:xfrm>
              <a:off x="2477617" y="2822642"/>
              <a:ext cx="4903146" cy="2441034"/>
              <a:chOff x="785786" y="1357298"/>
              <a:chExt cx="4903146" cy="244103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785786" y="1571612"/>
                <a:ext cx="1798722" cy="1485900"/>
              </a:xfrm>
              <a:custGeom>
                <a:avLst/>
                <a:gdLst>
                  <a:gd name="connsiteX0" fmla="*/ 731922 w 1798722"/>
                  <a:gd name="connsiteY0" fmla="*/ 278731 h 1485900"/>
                  <a:gd name="connsiteX1" fmla="*/ 695827 w 1798722"/>
                  <a:gd name="connsiteY1" fmla="*/ 26068 h 1485900"/>
                  <a:gd name="connsiteX2" fmla="*/ 888332 w 1798722"/>
                  <a:gd name="connsiteY2" fmla="*/ 122321 h 1485900"/>
                  <a:gd name="connsiteX3" fmla="*/ 1538037 w 1798722"/>
                  <a:gd name="connsiteY3" fmla="*/ 350921 h 1485900"/>
                  <a:gd name="connsiteX4" fmla="*/ 1754606 w 1798722"/>
                  <a:gd name="connsiteY4" fmla="*/ 1325479 h 1485900"/>
                  <a:gd name="connsiteX5" fmla="*/ 1273343 w 1798722"/>
                  <a:gd name="connsiteY5" fmla="*/ 1313447 h 1485900"/>
                  <a:gd name="connsiteX6" fmla="*/ 575511 w 1798722"/>
                  <a:gd name="connsiteY6" fmla="*/ 1433763 h 1485900"/>
                  <a:gd name="connsiteX7" fmla="*/ 22058 w 1798722"/>
                  <a:gd name="connsiteY7" fmla="*/ 1036721 h 1485900"/>
                  <a:gd name="connsiteX8" fmla="*/ 443164 w 1798722"/>
                  <a:gd name="connsiteY8" fmla="*/ 579521 h 1485900"/>
                  <a:gd name="connsiteX9" fmla="*/ 94248 w 1798722"/>
                  <a:gd name="connsiteY9" fmla="*/ 218573 h 1485900"/>
                  <a:gd name="connsiteX10" fmla="*/ 731922 w 1798722"/>
                  <a:gd name="connsiteY10" fmla="*/ 278731 h 148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98722" h="1485900">
                    <a:moveTo>
                      <a:pt x="731922" y="278731"/>
                    </a:moveTo>
                    <a:cubicBezTo>
                      <a:pt x="832185" y="246647"/>
                      <a:pt x="669759" y="52136"/>
                      <a:pt x="695827" y="26068"/>
                    </a:cubicBezTo>
                    <a:cubicBezTo>
                      <a:pt x="721895" y="0"/>
                      <a:pt x="747964" y="68179"/>
                      <a:pt x="888332" y="122321"/>
                    </a:cubicBezTo>
                    <a:cubicBezTo>
                      <a:pt x="1028700" y="176463"/>
                      <a:pt x="1393658" y="150395"/>
                      <a:pt x="1538037" y="350921"/>
                    </a:cubicBezTo>
                    <a:cubicBezTo>
                      <a:pt x="1682416" y="551447"/>
                      <a:pt x="1798722" y="1165058"/>
                      <a:pt x="1754606" y="1325479"/>
                    </a:cubicBezTo>
                    <a:cubicBezTo>
                      <a:pt x="1710490" y="1485900"/>
                      <a:pt x="1469859" y="1295400"/>
                      <a:pt x="1273343" y="1313447"/>
                    </a:cubicBezTo>
                    <a:cubicBezTo>
                      <a:pt x="1076827" y="1331494"/>
                      <a:pt x="784058" y="1479884"/>
                      <a:pt x="575511" y="1433763"/>
                    </a:cubicBezTo>
                    <a:cubicBezTo>
                      <a:pt x="366964" y="1387642"/>
                      <a:pt x="44116" y="1179095"/>
                      <a:pt x="22058" y="1036721"/>
                    </a:cubicBezTo>
                    <a:cubicBezTo>
                      <a:pt x="0" y="894347"/>
                      <a:pt x="431132" y="715879"/>
                      <a:pt x="443164" y="579521"/>
                    </a:cubicBezTo>
                    <a:cubicBezTo>
                      <a:pt x="455196" y="443163"/>
                      <a:pt x="48127" y="274720"/>
                      <a:pt x="94248" y="218573"/>
                    </a:cubicBezTo>
                    <a:cubicBezTo>
                      <a:pt x="140369" y="162426"/>
                      <a:pt x="631659" y="310815"/>
                      <a:pt x="731922" y="2787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711743" y="1546058"/>
                <a:ext cx="1977189" cy="1638300"/>
              </a:xfrm>
              <a:custGeom>
                <a:avLst/>
                <a:gdLst>
                  <a:gd name="connsiteX0" fmla="*/ 306804 w 1977189"/>
                  <a:gd name="connsiteY0" fmla="*/ 415089 h 1638300"/>
                  <a:gd name="connsiteX1" fmla="*/ 643689 w 1977189"/>
                  <a:gd name="connsiteY1" fmla="*/ 30079 h 1638300"/>
                  <a:gd name="connsiteX2" fmla="*/ 1112920 w 1977189"/>
                  <a:gd name="connsiteY2" fmla="*/ 234616 h 1638300"/>
                  <a:gd name="connsiteX3" fmla="*/ 1509962 w 1977189"/>
                  <a:gd name="connsiteY3" fmla="*/ 391026 h 1638300"/>
                  <a:gd name="connsiteX4" fmla="*/ 1955131 w 1977189"/>
                  <a:gd name="connsiteY4" fmla="*/ 884321 h 1638300"/>
                  <a:gd name="connsiteX5" fmla="*/ 1642310 w 1977189"/>
                  <a:gd name="connsiteY5" fmla="*/ 1161047 h 1638300"/>
                  <a:gd name="connsiteX6" fmla="*/ 1425741 w 1977189"/>
                  <a:gd name="connsiteY6" fmla="*/ 1582153 h 1638300"/>
                  <a:gd name="connsiteX7" fmla="*/ 607594 w 1977189"/>
                  <a:gd name="connsiteY7" fmla="*/ 1497931 h 1638300"/>
                  <a:gd name="connsiteX8" fmla="*/ 114299 w 1977189"/>
                  <a:gd name="connsiteY8" fmla="*/ 1245268 h 1638300"/>
                  <a:gd name="connsiteX9" fmla="*/ 583531 w 1977189"/>
                  <a:gd name="connsiteY9" fmla="*/ 836195 h 1638300"/>
                  <a:gd name="connsiteX10" fmla="*/ 42110 w 1977189"/>
                  <a:gd name="connsiteY10" fmla="*/ 703847 h 1638300"/>
                  <a:gd name="connsiteX11" fmla="*/ 306804 w 1977189"/>
                  <a:gd name="connsiteY11" fmla="*/ 415089 h 163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77189" h="1638300">
                    <a:moveTo>
                      <a:pt x="306804" y="415089"/>
                    </a:moveTo>
                    <a:cubicBezTo>
                      <a:pt x="407067" y="302794"/>
                      <a:pt x="509336" y="60158"/>
                      <a:pt x="643689" y="30079"/>
                    </a:cubicBezTo>
                    <a:cubicBezTo>
                      <a:pt x="778042" y="0"/>
                      <a:pt x="968541" y="174458"/>
                      <a:pt x="1112920" y="234616"/>
                    </a:cubicBezTo>
                    <a:cubicBezTo>
                      <a:pt x="1257299" y="294774"/>
                      <a:pt x="1369594" y="282742"/>
                      <a:pt x="1509962" y="391026"/>
                    </a:cubicBezTo>
                    <a:cubicBezTo>
                      <a:pt x="1650330" y="499310"/>
                      <a:pt x="1933073" y="755984"/>
                      <a:pt x="1955131" y="884321"/>
                    </a:cubicBezTo>
                    <a:cubicBezTo>
                      <a:pt x="1977189" y="1012658"/>
                      <a:pt x="1730542" y="1044742"/>
                      <a:pt x="1642310" y="1161047"/>
                    </a:cubicBezTo>
                    <a:cubicBezTo>
                      <a:pt x="1554078" y="1277352"/>
                      <a:pt x="1598194" y="1526006"/>
                      <a:pt x="1425741" y="1582153"/>
                    </a:cubicBezTo>
                    <a:cubicBezTo>
                      <a:pt x="1253288" y="1638300"/>
                      <a:pt x="826168" y="1554078"/>
                      <a:pt x="607594" y="1497931"/>
                    </a:cubicBezTo>
                    <a:cubicBezTo>
                      <a:pt x="389020" y="1441784"/>
                      <a:pt x="118309" y="1355557"/>
                      <a:pt x="114299" y="1245268"/>
                    </a:cubicBezTo>
                    <a:cubicBezTo>
                      <a:pt x="110289" y="1134979"/>
                      <a:pt x="595563" y="926432"/>
                      <a:pt x="583531" y="836195"/>
                    </a:cubicBezTo>
                    <a:cubicBezTo>
                      <a:pt x="571500" y="745958"/>
                      <a:pt x="84220" y="776036"/>
                      <a:pt x="42110" y="703847"/>
                    </a:cubicBezTo>
                    <a:cubicBezTo>
                      <a:pt x="0" y="631658"/>
                      <a:pt x="206541" y="527384"/>
                      <a:pt x="306804" y="41508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928794" y="1785926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928794" y="2428868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14810" y="1785926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214810" y="2571744"/>
                <a:ext cx="290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  <a:sym typeface="Symbol"/>
                  </a:rPr>
                  <a:t></a:t>
                </a:r>
                <a:endParaRPr lang="en-US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081463" y="1776664"/>
                <a:ext cx="2298032" cy="220578"/>
              </a:xfrm>
              <a:custGeom>
                <a:avLst/>
                <a:gdLst>
                  <a:gd name="connsiteX0" fmla="*/ 0 w 2298032"/>
                  <a:gd name="connsiteY0" fmla="*/ 220578 h 220578"/>
                  <a:gd name="connsiteX1" fmla="*/ 986590 w 2298032"/>
                  <a:gd name="connsiteY1" fmla="*/ 4010 h 220578"/>
                  <a:gd name="connsiteX2" fmla="*/ 2298032 w 2298032"/>
                  <a:gd name="connsiteY2" fmla="*/ 196515 h 220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98032" h="220578">
                    <a:moveTo>
                      <a:pt x="0" y="220578"/>
                    </a:moveTo>
                    <a:cubicBezTo>
                      <a:pt x="301792" y="114299"/>
                      <a:pt x="603585" y="8021"/>
                      <a:pt x="986590" y="4010"/>
                    </a:cubicBezTo>
                    <a:cubicBezTo>
                      <a:pt x="1369595" y="0"/>
                      <a:pt x="1833813" y="98257"/>
                      <a:pt x="2298032" y="19651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2081463" y="2634916"/>
                <a:ext cx="2273969" cy="467226"/>
              </a:xfrm>
              <a:custGeom>
                <a:avLst/>
                <a:gdLst>
                  <a:gd name="connsiteX0" fmla="*/ 0 w 2273969"/>
                  <a:gd name="connsiteY0" fmla="*/ 0 h 467226"/>
                  <a:gd name="connsiteX1" fmla="*/ 1130969 w 2273969"/>
                  <a:gd name="connsiteY1" fmla="*/ 445168 h 467226"/>
                  <a:gd name="connsiteX2" fmla="*/ 2273969 w 2273969"/>
                  <a:gd name="connsiteY2" fmla="*/ 132347 h 467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3969" h="467226">
                    <a:moveTo>
                      <a:pt x="0" y="0"/>
                    </a:moveTo>
                    <a:cubicBezTo>
                      <a:pt x="375987" y="211555"/>
                      <a:pt x="751974" y="423110"/>
                      <a:pt x="1130969" y="445168"/>
                    </a:cubicBezTo>
                    <a:cubicBezTo>
                      <a:pt x="1509964" y="467226"/>
                      <a:pt x="1891966" y="299786"/>
                      <a:pt x="2273969" y="132347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284621" y="1684421"/>
                <a:ext cx="156411" cy="192505"/>
              </a:xfrm>
              <a:custGeom>
                <a:avLst/>
                <a:gdLst>
                  <a:gd name="connsiteX0" fmla="*/ 0 w 156411"/>
                  <a:gd name="connsiteY0" fmla="*/ 0 h 192505"/>
                  <a:gd name="connsiteX1" fmla="*/ 156411 w 156411"/>
                  <a:gd name="connsiteY1" fmla="*/ 120316 h 192505"/>
                  <a:gd name="connsiteX2" fmla="*/ 0 w 156411"/>
                  <a:gd name="connsiteY2" fmla="*/ 192505 h 192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411" h="192505">
                    <a:moveTo>
                      <a:pt x="0" y="0"/>
                    </a:moveTo>
                    <a:lnTo>
                      <a:pt x="156411" y="120316"/>
                    </a:lnTo>
                    <a:lnTo>
                      <a:pt x="0" y="192505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140242" y="2995863"/>
                <a:ext cx="264695" cy="216569"/>
              </a:xfrm>
              <a:custGeom>
                <a:avLst/>
                <a:gdLst>
                  <a:gd name="connsiteX0" fmla="*/ 264695 w 264695"/>
                  <a:gd name="connsiteY0" fmla="*/ 0 h 216569"/>
                  <a:gd name="connsiteX1" fmla="*/ 0 w 264695"/>
                  <a:gd name="connsiteY1" fmla="*/ 84221 h 216569"/>
                  <a:gd name="connsiteX2" fmla="*/ 216569 w 264695"/>
                  <a:gd name="connsiteY2" fmla="*/ 216569 h 216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4695" h="216569">
                    <a:moveTo>
                      <a:pt x="264695" y="0"/>
                    </a:moveTo>
                    <a:lnTo>
                      <a:pt x="0" y="84221"/>
                    </a:lnTo>
                    <a:lnTo>
                      <a:pt x="216569" y="216569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143240" y="1357298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</a:t>
                </a:r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43042" y="214311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29124" y="214311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b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57290" y="3143248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US" i="1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572000" y="3143248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US" i="1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8860" y="3429000"/>
                <a:ext cx="14830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invers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1" dirty="0" smtClean="0">
                    <a:latin typeface="Times" pitchFamily="18" charset="0"/>
                    <a:cs typeface="Arial" pitchFamily="34" charset="0"/>
                  </a:rPr>
                  <a:t>f = f </a:t>
                </a:r>
                <a:r>
                  <a:rPr lang="en-US" baseline="30000" dirty="0" smtClean="0">
                    <a:latin typeface="Times" pitchFamily="18" charset="0"/>
                    <a:cs typeface="Arial" pitchFamily="34" charset="0"/>
                    <a:sym typeface="Symbol"/>
                  </a:rPr>
                  <a:t>1</a:t>
                </a:r>
                <a:endParaRPr lang="en-US" baseline="300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428860" y="5511714"/>
              <a:ext cx="5000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Diagram </a:t>
              </a:r>
              <a:r>
                <a:rPr lang="en-US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pemetaan</a:t>
              </a:r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fungsi</a:t>
              </a:r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</a:rPr>
                <a:t>f</a:t>
              </a:r>
              <a:r>
                <a:rPr lang="en-US" i="1" dirty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invers</a:t>
              </a:r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i="1" dirty="0" smtClean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</a:rPr>
                <a:t>f </a:t>
              </a:r>
              <a:r>
                <a:rPr lang="en-US" dirty="0" smtClean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</a:rPr>
                <a:t>(</a:t>
              </a:r>
              <a:r>
                <a:rPr lang="en-US" i="1" dirty="0" smtClean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</a:rPr>
                <a:t>f </a:t>
              </a:r>
              <a:r>
                <a:rPr lang="en-US" i="1" baseline="30000" dirty="0" smtClean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  <a:sym typeface="Symbol"/>
                </a:rPr>
                <a:t> </a:t>
              </a:r>
              <a:r>
                <a:rPr lang="en-US" baseline="30000" dirty="0" smtClean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  <a:sym typeface="Symbol"/>
                </a:rPr>
                <a:t>1</a:t>
              </a:r>
              <a:r>
                <a:rPr lang="en-US" dirty="0" smtClean="0">
                  <a:solidFill>
                    <a:srgbClr val="FF0000"/>
                  </a:solidFill>
                  <a:latin typeface="Times" pitchFamily="18" charset="0"/>
                  <a:cs typeface="Arial" pitchFamily="34" charset="0"/>
                  <a:sym typeface="Symbol"/>
                </a:rPr>
                <a:t>)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1510</Words>
  <Application>Microsoft Office PowerPoint</Application>
  <PresentationFormat>On-screen Show (4:3)</PresentationFormat>
  <Paragraphs>302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Heru</dc:creator>
  <cp:lastModifiedBy>Bambang</cp:lastModifiedBy>
  <cp:revision>88</cp:revision>
  <dcterms:created xsi:type="dcterms:W3CDTF">2000-12-31T20:29:35Z</dcterms:created>
  <dcterms:modified xsi:type="dcterms:W3CDTF">2012-02-10T04:50:45Z</dcterms:modified>
</cp:coreProperties>
</file>